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gif" ContentType="image/gif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32" d="100"/>
          <a:sy n="32" d="100"/>
        </p:scale>
        <p:origin x="-19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8201D-854B-4B2D-88E7-D708D74DC4C1}" type="datetimeFigureOut">
              <a:rPr lang="en-US" smtClean="0"/>
              <a:pPr/>
              <a:t>3/25/18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0AE74-76BA-45CB-9155-E990420856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8201D-854B-4B2D-88E7-D708D74DC4C1}" type="datetimeFigureOut">
              <a:rPr lang="en-US" smtClean="0"/>
              <a:pPr/>
              <a:t>3/25/18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0AE74-76BA-45CB-9155-E990420856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8201D-854B-4B2D-88E7-D708D74DC4C1}" type="datetimeFigureOut">
              <a:rPr lang="en-US" smtClean="0"/>
              <a:pPr/>
              <a:t>3/25/18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0AE74-76BA-45CB-9155-E990420856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8201D-854B-4B2D-88E7-D708D74DC4C1}" type="datetimeFigureOut">
              <a:rPr lang="en-US" smtClean="0"/>
              <a:pPr/>
              <a:t>3/25/18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0AE74-76BA-45CB-9155-E990420856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8201D-854B-4B2D-88E7-D708D74DC4C1}" type="datetimeFigureOut">
              <a:rPr lang="en-US" smtClean="0"/>
              <a:pPr/>
              <a:t>3/25/18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0AE74-76BA-45CB-9155-E990420856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8201D-854B-4B2D-88E7-D708D74DC4C1}" type="datetimeFigureOut">
              <a:rPr lang="en-US" smtClean="0"/>
              <a:pPr/>
              <a:t>3/25/18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0AE74-76BA-45CB-9155-E990420856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8201D-854B-4B2D-88E7-D708D74DC4C1}" type="datetimeFigureOut">
              <a:rPr lang="en-US" smtClean="0"/>
              <a:pPr/>
              <a:t>3/25/18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0AE74-76BA-45CB-9155-E990420856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8201D-854B-4B2D-88E7-D708D74DC4C1}" type="datetimeFigureOut">
              <a:rPr lang="en-US" smtClean="0"/>
              <a:pPr/>
              <a:t>3/25/18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0AE74-76BA-45CB-9155-E990420856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8201D-854B-4B2D-88E7-D708D74DC4C1}" type="datetimeFigureOut">
              <a:rPr lang="en-US" smtClean="0"/>
              <a:pPr/>
              <a:t>3/25/18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0AE74-76BA-45CB-9155-E990420856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8201D-854B-4B2D-88E7-D708D74DC4C1}" type="datetimeFigureOut">
              <a:rPr lang="en-US" smtClean="0"/>
              <a:pPr/>
              <a:t>3/25/18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0AE74-76BA-45CB-9155-E990420856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8201D-854B-4B2D-88E7-D708D74DC4C1}" type="datetimeFigureOut">
              <a:rPr lang="en-US" smtClean="0"/>
              <a:pPr/>
              <a:t>3/25/18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0AE74-76BA-45CB-9155-E990420856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8201D-854B-4B2D-88E7-D708D74DC4C1}" type="datetimeFigureOut">
              <a:rPr lang="en-US" smtClean="0"/>
              <a:pPr/>
              <a:t>3/25/18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0AE74-76BA-45CB-9155-E990420856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hr-HR" sz="9600" b="1" i="1" dirty="0" smtClean="0">
                <a:latin typeface="Algerian" pitchFamily="82" charset="0"/>
              </a:rPr>
              <a:t>NP Risnjak</a:t>
            </a:r>
            <a:endParaRPr lang="en-US" sz="9600" b="1" i="1" dirty="0"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362200" y="0"/>
            <a:ext cx="8229600" cy="1143000"/>
          </a:xfrm>
        </p:spPr>
        <p:txBody>
          <a:bodyPr/>
          <a:lstStyle/>
          <a:p>
            <a:r>
              <a:rPr lang="hr-HR" b="1" dirty="0" smtClean="0"/>
              <a:t>Osnova parka: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8763000" cy="4953000"/>
          </a:xfrm>
        </p:spPr>
        <p:txBody>
          <a:bodyPr/>
          <a:lstStyle/>
          <a:p>
            <a:pPr>
              <a:buFont typeface="Wingdings" pitchFamily="2" charset="2"/>
              <a:buChar char=""/>
            </a:pPr>
            <a:r>
              <a:rPr lang="hr-HR" dirty="0" smtClean="0"/>
              <a:t>Masiv planine Risnjak , s vrhom na 1528m a, 1977. površina parka povećana je na 6400 h i danas je na području parka izvor rijeke Kupe.</a:t>
            </a:r>
          </a:p>
          <a:p>
            <a:pPr>
              <a:buFont typeface="Wingdings" pitchFamily="2" charset="2"/>
              <a:buChar char="R"/>
            </a:pPr>
            <a:r>
              <a:rPr lang="hr-HR" dirty="0" smtClean="0"/>
              <a:t>Lokacija: Gorski kotar </a:t>
            </a:r>
          </a:p>
          <a:p>
            <a:pPr>
              <a:buFont typeface="Wingdings" pitchFamily="2" charset="2"/>
              <a:buChar char="R"/>
            </a:pPr>
            <a:r>
              <a:rPr lang="hr-HR" dirty="0" smtClean="0"/>
              <a:t>Površina: 6400 ha</a:t>
            </a:r>
          </a:p>
          <a:p>
            <a:pPr>
              <a:buFont typeface="Wingdings" pitchFamily="2" charset="2"/>
              <a:buChar char="R"/>
            </a:pPr>
            <a:r>
              <a:rPr lang="hr-HR" dirty="0" smtClean="0"/>
              <a:t>Utemeljen: 15.09.1953</a:t>
            </a:r>
          </a:p>
        </p:txBody>
      </p:sp>
      <p:pic>
        <p:nvPicPr>
          <p:cNvPr id="4" name="Picture 3" descr="risnjak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V="1">
            <a:off x="4191000" y="3733799"/>
            <a:ext cx="76865" cy="45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rissnjak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334231">
            <a:off x="7615692" y="223188"/>
            <a:ext cx="1383424" cy="1037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1050px-Risnjak_summit_panorami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264331"/>
            <a:ext cx="9144000" cy="1593669"/>
          </a:xfrm>
          <a:prstGeom prst="rect">
            <a:avLst/>
          </a:prstGeom>
        </p:spPr>
      </p:pic>
      <p:pic>
        <p:nvPicPr>
          <p:cNvPr id="7" name="Picture 6" descr="166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19600" y="2971800"/>
            <a:ext cx="4267200" cy="1706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686800" cy="61261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R"/>
            </a:pPr>
            <a:r>
              <a:rPr lang="hr-HR" dirty="0" smtClean="0"/>
              <a:t>Park je izrazit primjer visinskog raščlanjenja dinarskog planskoga sustava u reljefnom,geološkom,hidrološkom i klimatskom pogledu,biljnom pokrovu i životinjskom svijetu.</a:t>
            </a:r>
          </a:p>
          <a:p>
            <a:pPr>
              <a:buFont typeface="Wingdings" pitchFamily="2" charset="2"/>
              <a:buChar char="R"/>
            </a:pPr>
            <a:r>
              <a:rPr lang="hr-HR" dirty="0" smtClean="0"/>
              <a:t>Područje dijelimo u dvije zone: zonu stroge i zonu usmjerene zaštite – u užoj zoni mnogo je prirodnih znamenitosti rijetke ljepote zbog kojih je ono i usavršeno u najviši stupanj zaštićene prirode.</a:t>
            </a:r>
            <a:endParaRPr lang="en-US" dirty="0"/>
          </a:p>
        </p:txBody>
      </p:sp>
      <p:pic>
        <p:nvPicPr>
          <p:cNvPr id="4" name="Picture 3" descr="risnjak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4343400"/>
            <a:ext cx="3857625" cy="2294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nationalpark-risnjak_panorama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4571905"/>
            <a:ext cx="3200400" cy="2132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hr-HR" b="1" dirty="0" smtClean="0"/>
              <a:t>Bogat biljni i životinjski svijet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R"/>
            </a:pPr>
            <a:endParaRPr lang="hr-HR" dirty="0" smtClean="0"/>
          </a:p>
          <a:p>
            <a:pPr>
              <a:buFont typeface="Wingdings" pitchFamily="2" charset="2"/>
              <a:buChar char="R"/>
            </a:pPr>
            <a:r>
              <a:rPr lang="hr-HR" dirty="0" smtClean="0"/>
              <a:t>Životinje: brojnost leptira ( više od 100 vrsti ) , veći broj puževa, potočni rakovi, potočna pastrva,jelen,divokoza,srna,divlja svinja,puh,vjeverica,ris,vuk i medvjed.</a:t>
            </a:r>
          </a:p>
          <a:p>
            <a:pPr>
              <a:buFont typeface="Wingdings" pitchFamily="2" charset="2"/>
              <a:buChar char="R"/>
            </a:pPr>
            <a:r>
              <a:rPr lang="hr-HR" dirty="0" smtClean="0"/>
              <a:t>Biljke: 30 biljnih zajednica , od cega 10 šumskih. Najveći dio parka obrastao je šumom bukve i jele.</a:t>
            </a:r>
          </a:p>
          <a:p>
            <a:endParaRPr lang="hr-HR" dirty="0"/>
          </a:p>
        </p:txBody>
      </p:sp>
      <p:pic>
        <p:nvPicPr>
          <p:cNvPr id="4" name="Picture 3" descr="73_risnjak_national_pa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2590800"/>
            <a:ext cx="190500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leptir-apoll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5050" y="4635500"/>
            <a:ext cx="2958950" cy="2222500"/>
          </a:xfrm>
          <a:prstGeom prst="rect">
            <a:avLst/>
          </a:prstGeom>
        </p:spPr>
      </p:pic>
      <p:pic>
        <p:nvPicPr>
          <p:cNvPr id="6" name="Picture 5" descr="Picture-236-300x22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4914900"/>
            <a:ext cx="2590800" cy="1943100"/>
          </a:xfrm>
          <a:prstGeom prst="rect">
            <a:avLst/>
          </a:prstGeom>
        </p:spPr>
      </p:pic>
      <p:pic>
        <p:nvPicPr>
          <p:cNvPr id="7" name="Picture 6" descr="isumris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8600" y="0"/>
            <a:ext cx="1295400" cy="1779938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unolist.gif"/>
          <p:cNvPicPr>
            <a:picLocks noGrp="1" noChangeAspect="1"/>
          </p:cNvPicPr>
          <p:nvPr>
            <p:ph idx="1"/>
          </p:nvPr>
        </p:nvPicPr>
        <p:blipFill>
          <a:blip r:embed="rId2"/>
          <a:srcRect l="-39719" r="-39719"/>
          <a:stretch>
            <a:fillRect/>
          </a:stretch>
        </p:blipFill>
        <p:spPr>
          <a:xfrm>
            <a:off x="3429000" y="5543418"/>
            <a:ext cx="152400" cy="83814"/>
          </a:xfrm>
        </p:spPr>
      </p:pic>
      <p:pic>
        <p:nvPicPr>
          <p:cNvPr id="5" name="Picture 4" descr="IMG_2140-300x2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492540" cy="2971800"/>
          </a:xfrm>
          <a:prstGeom prst="rect">
            <a:avLst/>
          </a:prstGeom>
        </p:spPr>
      </p:pic>
      <p:pic>
        <p:nvPicPr>
          <p:cNvPr id="6" name="Picture 5" descr="Bela01-300x21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0"/>
            <a:ext cx="4191000" cy="3045460"/>
          </a:xfrm>
          <a:prstGeom prst="rect">
            <a:avLst/>
          </a:prstGeom>
        </p:spPr>
      </p:pic>
      <p:pic>
        <p:nvPicPr>
          <p:cNvPr id="7" name="Picture 6" descr="ikotrlj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2650" y="3132818"/>
            <a:ext cx="1911350" cy="3725182"/>
          </a:xfrm>
          <a:prstGeom prst="rect">
            <a:avLst/>
          </a:prstGeom>
        </p:spPr>
      </p:pic>
      <p:pic>
        <p:nvPicPr>
          <p:cNvPr id="8" name="Picture 7" descr="Runolist-naslovna-1-jpg-800x50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3167063"/>
            <a:ext cx="5905500" cy="36909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600" b="1" dirty="0" smtClean="0"/>
              <a:t>Hvala na pažnji !!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Yu Gothic" pitchFamily="34" charset="-128"/>
              <a:buChar char="♯"/>
            </a:pPr>
            <a:r>
              <a:rPr lang="hr-HR" dirty="0" smtClean="0"/>
              <a:t>Napravile: Mila Dumenčić Petrnić i Laura Šepuka.</a:t>
            </a:r>
          </a:p>
          <a:p>
            <a:pPr>
              <a:buFont typeface="Yu Gothic" pitchFamily="34" charset="-128"/>
              <a:buChar char="♯"/>
            </a:pPr>
            <a:r>
              <a:rPr lang="hr-HR" dirty="0" smtClean="0"/>
              <a:t>Izvori: wikipedija , upoznajhrvatsku.info , np-risnjak.hr</a:t>
            </a:r>
            <a:endParaRPr lang="en-US" dirty="0"/>
          </a:p>
        </p:txBody>
      </p:sp>
      <p:pic>
        <p:nvPicPr>
          <p:cNvPr id="4" name="Picture 3" descr="250px-Source_of_Kup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133564">
            <a:off x="5867400" y="3886200"/>
            <a:ext cx="2730500" cy="1834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57666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3810000"/>
            <a:ext cx="36576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193</Words>
  <Application>Microsoft Macintosh PowerPoint</Application>
  <PresentationFormat>On-screen Show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NP Risnjak</vt:lpstr>
      <vt:lpstr>Osnova parka:</vt:lpstr>
      <vt:lpstr>Slide 3</vt:lpstr>
      <vt:lpstr>Bogat biljni i životinjski svijet </vt:lpstr>
      <vt:lpstr>Slide 5</vt:lpstr>
      <vt:lpstr>Hvala na pažnji 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NP Risnjak</dc:title>
  <dc:creator>Kasa</dc:creator>
  <cp:lastModifiedBy>Alan Šepuka</cp:lastModifiedBy>
  <cp:revision>7</cp:revision>
  <dcterms:created xsi:type="dcterms:W3CDTF">2018-03-25T12:34:15Z</dcterms:created>
  <dcterms:modified xsi:type="dcterms:W3CDTF">2018-03-25T13:03:07Z</dcterms:modified>
</cp:coreProperties>
</file>