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71" r:id="rId6"/>
    <p:sldId id="273" r:id="rId7"/>
    <p:sldId id="259" r:id="rId8"/>
    <p:sldId id="268" r:id="rId9"/>
    <p:sldId id="26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Planinska_klima" TargetMode="External"/><Relationship Id="rId2" Type="http://schemas.openxmlformats.org/officeDocument/2006/relationships/hyperlink" Target="https://hr.wikipedia.org/wiki/Klim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Zlatna_jezi%C4%8Dnica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hr.wikipedia.org/wiki/Bukv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hr.wikipedia.org/wiki/Medenik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5220A7-8D91-4DC9-88AF-1DA573C193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600" dirty="0"/>
              <a:t>Plitvička jezera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26132B2-4E17-4E36-B3CC-F6D9C71B86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083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B55BD7-18AD-4E3E-91EF-7BAD360E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20" y="816638"/>
            <a:ext cx="8596668" cy="13208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hr-HR" sz="3200" dirty="0">
                <a:solidFill>
                  <a:srgbClr val="61C250"/>
                </a:solidFill>
                <a:latin typeface="Roboto"/>
                <a:ea typeface="+mn-ea"/>
                <a:cs typeface="+mn-cs"/>
              </a:rPr>
              <a:t> U NACIONALNOM PARKU STROGO JE ZABRANJENO:</a:t>
            </a:r>
            <a:br>
              <a:rPr lang="hr-HR" sz="3200" dirty="0">
                <a:solidFill>
                  <a:srgbClr val="61C250"/>
                </a:solidFill>
                <a:latin typeface="Roboto"/>
                <a:ea typeface="+mn-ea"/>
                <a:cs typeface="+mn-cs"/>
              </a:rPr>
            </a:b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B46DAD-91D1-4118-8F59-9C8D894E4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>
              <a:solidFill>
                <a:srgbClr val="61C25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333333"/>
                </a:solidFill>
                <a:latin typeface="Roboto"/>
              </a:rPr>
              <a:t>sakupljanje biljnog materijala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333333"/>
                </a:solidFill>
                <a:latin typeface="Roboto"/>
              </a:rPr>
              <a:t>hranjenje životinja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333333"/>
                </a:solidFill>
                <a:latin typeface="Roboto"/>
              </a:rPr>
              <a:t>kupanje u jezerima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333333"/>
                </a:solidFill>
                <a:latin typeface="Roboto"/>
              </a:rPr>
              <a:t>bacanje otpadaka uz stazu i bilo gdje drugdje, osim u kante za smeće postavljene na određenim lokacijama u parku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333333"/>
                </a:solidFill>
                <a:latin typeface="Roboto"/>
              </a:rPr>
              <a:t>udaljavanje s označenih staza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79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68C506-470A-4901-A6F7-475B9EA9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OPĆENITO</a:t>
            </a:r>
            <a:br>
              <a:rPr lang="hr-HR" cap="all" dirty="0">
                <a:solidFill>
                  <a:srgbClr val="272727"/>
                </a:solidFill>
                <a:latin typeface="Roboto"/>
              </a:rPr>
            </a:br>
            <a:br>
              <a:rPr lang="hr-HR" dirty="0">
                <a:solidFill>
                  <a:srgbClr val="333333"/>
                </a:solidFill>
                <a:latin typeface="Roboto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6EE098-1F6D-4357-974A-D9CC8004B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333333"/>
                </a:solidFill>
                <a:latin typeface="Roboto"/>
              </a:rPr>
              <a:t>Plitvička jezera najstariji su i najveći nacionalni park Republike Hrvatske </a:t>
            </a:r>
          </a:p>
          <a:p>
            <a:r>
              <a:rPr lang="hr-HR" sz="2400" dirty="0">
                <a:solidFill>
                  <a:srgbClr val="333333"/>
                </a:solidFill>
                <a:latin typeface="Roboto"/>
              </a:rPr>
              <a:t> Svojom  prirodnom ljepotom ovo je područje oduvijek privlačilo ljubitelje prirode, pa je već 8. travnja 1949. godine proglašeno prvim nacionalnim parkom u Hrvatskoj</a:t>
            </a:r>
            <a:endParaRPr lang="hr-HR" sz="2400" dirty="0"/>
          </a:p>
        </p:txBody>
      </p:sp>
      <p:pic>
        <p:nvPicPr>
          <p:cNvPr id="1028" name="Picture 4" descr="Slikovni rezultat za plitviÄka jezera">
            <a:extLst>
              <a:ext uri="{FF2B5EF4-FFF2-40B4-BE49-F238E27FC236}">
                <a16:creationId xmlns:a16="http://schemas.microsoft.com/office/drawing/2014/main" id="{A94EA29D-188F-4C30-A886-82DE0EF30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37" y="4262512"/>
            <a:ext cx="5589281" cy="217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BF7231-2D79-4B74-B087-7BFF2A52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382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5D321-39A7-4378-98E2-3F391028D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1235"/>
            <a:ext cx="8596668" cy="4817165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333333"/>
                </a:solidFill>
                <a:latin typeface="Roboto"/>
              </a:rPr>
              <a:t>Park je smješten u Gorskoj Hrvatskoj, između planinskog lanca Male Kapele na zapadu i sjeverozapadu i Ličke Plješivice na jugoistoku</a:t>
            </a:r>
          </a:p>
          <a:p>
            <a:r>
              <a:rPr lang="hr-HR" sz="2400" dirty="0">
                <a:solidFill>
                  <a:srgbClr val="333333"/>
                </a:solidFill>
                <a:latin typeface="Roboto"/>
              </a:rPr>
              <a:t>Plitvička jezera dobila međunarodno priznanje 26. listopada 1979. godine, upisom na </a:t>
            </a:r>
            <a:r>
              <a:rPr lang="hr-HR" sz="2400" b="1" dirty="0">
                <a:solidFill>
                  <a:srgbClr val="333333"/>
                </a:solidFill>
                <a:latin typeface="Roboto"/>
              </a:rPr>
              <a:t>UNESCO-</a:t>
            </a:r>
            <a:r>
              <a:rPr lang="hr-HR" sz="2400" b="1" dirty="0" err="1">
                <a:solidFill>
                  <a:srgbClr val="333333"/>
                </a:solidFill>
                <a:latin typeface="Roboto"/>
              </a:rPr>
              <a:t>vu</a:t>
            </a:r>
            <a:r>
              <a:rPr lang="hr-HR" sz="2400" b="1" dirty="0">
                <a:solidFill>
                  <a:srgbClr val="333333"/>
                </a:solidFill>
                <a:latin typeface="Roboto"/>
              </a:rPr>
              <a:t> Listu svjetske baštine</a:t>
            </a:r>
            <a:r>
              <a:rPr lang="hr-HR" sz="2400" dirty="0">
                <a:solidFill>
                  <a:srgbClr val="333333"/>
                </a:solidFill>
                <a:latin typeface="Roboto"/>
              </a:rPr>
              <a:t> </a:t>
            </a:r>
          </a:p>
          <a:p>
            <a:r>
              <a:rPr lang="hr-HR" sz="2400" dirty="0">
                <a:solidFill>
                  <a:srgbClr val="333333"/>
                </a:solidFill>
                <a:latin typeface="Roboto"/>
              </a:rPr>
              <a:t>Godine 1997. područje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333333"/>
                </a:solidFill>
                <a:latin typeface="Roboto"/>
              </a:rPr>
              <a:t>  Nacionalnog parka prošireno je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333333"/>
                </a:solidFill>
                <a:latin typeface="Roboto"/>
              </a:rPr>
              <a:t>  i otad zauzima površinu nešto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333333"/>
                </a:solidFill>
                <a:latin typeface="Roboto"/>
              </a:rPr>
              <a:t> manju od 300 km</a:t>
            </a:r>
            <a:r>
              <a:rPr lang="hr-HR" sz="2400" baseline="30000" dirty="0">
                <a:solidFill>
                  <a:srgbClr val="333333"/>
                </a:solidFill>
                <a:latin typeface="Roboto"/>
              </a:rPr>
              <a:t>2</a:t>
            </a:r>
            <a:endParaRPr lang="hr-HR" sz="2400" dirty="0"/>
          </a:p>
        </p:txBody>
      </p:sp>
      <p:pic>
        <p:nvPicPr>
          <p:cNvPr id="2050" name="Picture 2" descr="Slikovni rezultat za plitviÄka jezera unesco">
            <a:extLst>
              <a:ext uri="{FF2B5EF4-FFF2-40B4-BE49-F238E27FC236}">
                <a16:creationId xmlns:a16="http://schemas.microsoft.com/office/drawing/2014/main" id="{FA4ACA98-F8AB-4E11-854C-79F28E97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82" y="3839817"/>
            <a:ext cx="3392557" cy="20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32534D-9068-460A-83E1-84818E20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JEZERA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143537-27BC-47CF-8A9B-B7C0FDF0C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/>
          </a:bodyPr>
          <a:lstStyle/>
          <a:p>
            <a:r>
              <a:rPr lang="hr-HR" sz="2400" dirty="0"/>
              <a:t>Nacionalni park sastavljen je od 16 međusobno povezanih jezera.  Jezera se dijele na </a:t>
            </a:r>
            <a:r>
              <a:rPr lang="hr-HR" sz="2400" dirty="0" err="1"/>
              <a:t>na</a:t>
            </a:r>
            <a:r>
              <a:rPr lang="hr-HR" sz="2400" dirty="0"/>
              <a:t> gornja i donja jezera. Gornja jezera su dublja i veća – nastala u otvorenoj dolini u </a:t>
            </a:r>
            <a:r>
              <a:rPr lang="hr-HR" sz="2400" dirty="0" err="1"/>
              <a:t>trijanskim</a:t>
            </a:r>
            <a:r>
              <a:rPr lang="hr-HR" sz="2400" dirty="0"/>
              <a:t> dolomitima, a donja su manja i plića nastala na vapnenačkoj podlozi. Najveća jezera su Kozjak i </a:t>
            </a:r>
            <a:r>
              <a:rPr lang="hr-HR" sz="2400" dirty="0" err="1"/>
              <a:t>Prošće</a:t>
            </a:r>
            <a:r>
              <a:rPr lang="hr-HR" sz="2400" dirty="0"/>
              <a:t>. 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EEBE81-CAAE-4D17-88B0-3D8E69424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931" y="4509294"/>
            <a:ext cx="3183988" cy="212369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10496B6-2709-41A6-9850-0F64FB47A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76" y="4604353"/>
            <a:ext cx="25717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05731F-70CF-453C-80BC-7ABBE804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5861"/>
          </a:xfrm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4B764E-1351-4430-BB90-AB7CB050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7496"/>
            <a:ext cx="8596668" cy="5360503"/>
          </a:xfrm>
        </p:spPr>
        <p:txBody>
          <a:bodyPr/>
          <a:lstStyle/>
          <a:p>
            <a:r>
              <a:rPr lang="hr-HR" sz="2400" dirty="0"/>
              <a:t>Jezera dobivaju vodu iz Crne i Bijele rijeke. U jezero Kozjak utječe </a:t>
            </a:r>
            <a:r>
              <a:rPr lang="hr-HR" sz="2400" dirty="0" err="1"/>
              <a:t>Riječica</a:t>
            </a:r>
            <a:r>
              <a:rPr lang="hr-HR" sz="2400" dirty="0"/>
              <a:t>, a iz njega istječe Korana. Najveći slap je vodopad Plitvice visok 78 m i najviši je u Hrvatskoj.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3923892-7A5D-413E-90AF-6FB00CB9A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90" y="3217717"/>
            <a:ext cx="2270174" cy="303068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347A072-8ABD-474E-A521-633E44F50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978" y="3217717"/>
            <a:ext cx="3890043" cy="273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774E95-3CCB-4B69-A006-7AFE125E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898"/>
          </a:xfrm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A31E56-5F99-4439-A796-259F17411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512869"/>
            <a:ext cx="4184035" cy="4465498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/>
              <a:t>Jezera su međusobno odvojena sedrenim barijerama i povezana su slapovima.</a:t>
            </a:r>
          </a:p>
          <a:p>
            <a:r>
              <a:rPr lang="hr-HR" sz="2400" dirty="0"/>
              <a:t>Oko jezera nalazi se veći broj špilja </a:t>
            </a:r>
            <a:r>
              <a:rPr lang="hr-HR" sz="2400" dirty="0" err="1"/>
              <a:t>npr.Šupljara</a:t>
            </a:r>
            <a:r>
              <a:rPr lang="hr-HR" sz="2400" dirty="0"/>
              <a:t> i Golubnjača.</a:t>
            </a:r>
          </a:p>
          <a:p>
            <a:r>
              <a:rPr lang="hr-HR" sz="2400" dirty="0"/>
              <a:t>Tijekom zimskih mjeseci voda  u jezerima i slapovi se lede, a ljeti temperatura vode iznosi do 24°C</a:t>
            </a:r>
          </a:p>
          <a:p>
            <a:r>
              <a:rPr lang="pl-PL" sz="2400" dirty="0"/>
              <a:t> </a:t>
            </a:r>
            <a:r>
              <a:rPr lang="pl-PL" sz="2400" dirty="0">
                <a:hlinkClick r:id="rId2" tooltip="Klima"/>
              </a:rPr>
              <a:t>Klima</a:t>
            </a:r>
            <a:r>
              <a:rPr lang="pl-PL" sz="2400" dirty="0"/>
              <a:t> u nacionalnom parku je umjerena </a:t>
            </a:r>
            <a:r>
              <a:rPr lang="pl-PL" sz="2400" dirty="0">
                <a:hlinkClick r:id="rId3" tooltip="Planinska klima"/>
              </a:rPr>
              <a:t>planinska</a:t>
            </a:r>
            <a:r>
              <a:rPr lang="pl-PL" sz="2400" dirty="0"/>
              <a:t>.</a:t>
            </a:r>
            <a:endParaRPr lang="hr-HR" sz="2400" dirty="0"/>
          </a:p>
          <a:p>
            <a:endParaRPr lang="hr-HR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B6143669-15E4-45E6-8E2D-D48C333677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85593" y="1512869"/>
            <a:ext cx="3027533" cy="202112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8A0D32B-ACFF-4412-BCDB-5DF70EBC0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417" y="3745618"/>
            <a:ext cx="2609850" cy="273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7EA7FB-256A-4863-90F2-435145A0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29" y="156238"/>
            <a:ext cx="8596668" cy="1320800"/>
          </a:xfrm>
        </p:spPr>
        <p:txBody>
          <a:bodyPr/>
          <a:lstStyle/>
          <a:p>
            <a:r>
              <a:rPr lang="hr-HR" dirty="0"/>
              <a:t>Biljni svijet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E76600-9A96-4873-9123-7910B208C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04" y="1180139"/>
            <a:ext cx="8596668" cy="5803757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333333"/>
                </a:solidFill>
                <a:latin typeface="Roboto"/>
              </a:rPr>
              <a:t>Park je najvećim dijelom prekriven šumskom vegetacijom, manji dio travnjacima, a turistički najzanimljiviji i najatraktivniji dio  Parka su jezera</a:t>
            </a:r>
          </a:p>
          <a:p>
            <a:r>
              <a:rPr lang="hr-HR" sz="2400" dirty="0">
                <a:solidFill>
                  <a:srgbClr val="222222"/>
                </a:solidFill>
                <a:latin typeface="Arial" panose="020B0604020202020204" pitchFamily="34" charset="0"/>
              </a:rPr>
              <a:t>U Parku je registrirano čak 1267 različitih biljnih vrsta od čega čak 50 vrsta orhideja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6E172EA-D6CB-4790-BC2F-516CC8F5F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18" y="3556588"/>
            <a:ext cx="1524000" cy="184785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CC1DB176-ECE1-4E7B-AFBA-938DDDC6F16D}"/>
              </a:ext>
            </a:extLst>
          </p:cNvPr>
          <p:cNvSpPr/>
          <p:nvPr/>
        </p:nvSpPr>
        <p:spPr>
          <a:xfrm>
            <a:off x="1008418" y="5547835"/>
            <a:ext cx="2716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Orhideja - žuta gospina papučica </a:t>
            </a:r>
            <a:endParaRPr lang="hr-HR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1AE5654-AC48-4E39-9A36-FD33275E3E33}"/>
              </a:ext>
            </a:extLst>
          </p:cNvPr>
          <p:cNvSpPr/>
          <p:nvPr/>
        </p:nvSpPr>
        <p:spPr>
          <a:xfrm>
            <a:off x="9474851" y="540443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A3580094-DD9F-46B0-9F0D-EC70EAF20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830" y="3623100"/>
            <a:ext cx="2857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4FBD8A-FEE9-4700-AD82-F71B2328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897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252679-9B4C-4768-B460-4CB03E469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952" y="1564241"/>
            <a:ext cx="4184035" cy="5035342"/>
          </a:xfrm>
        </p:spPr>
        <p:txBody>
          <a:bodyPr/>
          <a:lstStyle/>
          <a:p>
            <a:r>
              <a:rPr lang="hr-HR" sz="2400" dirty="0">
                <a:solidFill>
                  <a:srgbClr val="222222"/>
                </a:solidFill>
                <a:latin typeface="Arial" panose="020B0604020202020204" pitchFamily="34" charset="0"/>
              </a:rPr>
              <a:t>U Nacionalom parku Plitvičkih jezera raste drveće, najčešće bukva, jela, smreka, obični grab, crni bor, crna joha….</a:t>
            </a:r>
          </a:p>
          <a:p>
            <a:r>
              <a:rPr lang="hr-HR" sz="2400" u="sng" dirty="0">
                <a:hlinkClick r:id="rId2"/>
              </a:rPr>
              <a:t>Bukva</a:t>
            </a:r>
            <a:r>
              <a:rPr lang="hr-HR" sz="2400" dirty="0"/>
              <a:t> 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AFCA2AA-0FF9-40AD-9671-A20A01445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5668" y="1564241"/>
            <a:ext cx="4184034" cy="4916072"/>
          </a:xfrm>
        </p:spPr>
        <p:txBody>
          <a:bodyPr/>
          <a:lstStyle/>
          <a:p>
            <a:r>
              <a:rPr lang="hr-HR" sz="2400" dirty="0">
                <a:solidFill>
                  <a:srgbClr val="222222"/>
                </a:solidFill>
                <a:latin typeface="Arial" panose="020B0604020202020204" pitchFamily="34" charset="0"/>
              </a:rPr>
              <a:t>Biljke nacionalnog parka Plitvičkih jezera: Zlatna </a:t>
            </a:r>
            <a:r>
              <a:rPr lang="hr-HR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jezičnica</a:t>
            </a:r>
            <a:r>
              <a:rPr lang="hr-HR" sz="2400" dirty="0">
                <a:solidFill>
                  <a:srgbClr val="222222"/>
                </a:solidFill>
                <a:latin typeface="Arial" panose="020B0604020202020204" pitchFamily="34" charset="0"/>
              </a:rPr>
              <a:t>, Crveni </a:t>
            </a:r>
            <a:r>
              <a:rPr lang="hr-HR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repuh</a:t>
            </a:r>
            <a:r>
              <a:rPr lang="hr-HR" sz="2400" dirty="0">
                <a:solidFill>
                  <a:srgbClr val="222222"/>
                </a:solidFill>
                <a:latin typeface="Arial" panose="020B0604020202020204" pitchFamily="34" charset="0"/>
              </a:rPr>
              <a:t>, Plućna </a:t>
            </a:r>
            <a:r>
              <a:rPr lang="hr-HR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širištara</a:t>
            </a:r>
            <a:r>
              <a:rPr lang="hr-HR" sz="2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hr-HR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Medenika</a:t>
            </a:r>
            <a:r>
              <a:rPr lang="hr-HR" sz="2400" dirty="0">
                <a:solidFill>
                  <a:srgbClr val="222222"/>
                </a:solidFill>
                <a:latin typeface="Arial" panose="020B0604020202020204" pitchFamily="34" charset="0"/>
              </a:rPr>
              <a:t>…</a:t>
            </a:r>
          </a:p>
          <a:p>
            <a:r>
              <a:rPr lang="hr-HR" sz="2400" u="sng" dirty="0">
                <a:hlinkClick r:id="rId3"/>
              </a:rPr>
              <a:t>Zlatna </a:t>
            </a:r>
            <a:r>
              <a:rPr lang="hr-HR" sz="2400" u="sng" dirty="0" err="1">
                <a:hlinkClick r:id="rId3"/>
              </a:rPr>
              <a:t>jezičnica</a:t>
            </a:r>
            <a:endParaRPr lang="hr-HR" sz="2400" dirty="0"/>
          </a:p>
          <a:p>
            <a:r>
              <a:rPr lang="hr-HR" sz="2400" u="sng" dirty="0" err="1">
                <a:hlinkClick r:id="rId4"/>
              </a:rPr>
              <a:t>Medenika</a:t>
            </a:r>
            <a:endParaRPr lang="hr-HR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DA45A40-C449-4F6A-8F73-2BF4B8999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531" y="4201014"/>
            <a:ext cx="1846971" cy="17392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847C8A8-B99C-430E-8FC5-4EF15F74BF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952" y="4100975"/>
            <a:ext cx="1181724" cy="157844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771938B-9016-4120-B5EB-55AADA5E0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5625" y="4864277"/>
            <a:ext cx="1876362" cy="14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4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24ED92-B448-4856-AE9B-4F021DB9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94" y="536502"/>
            <a:ext cx="8596668" cy="1320800"/>
          </a:xfrm>
        </p:spPr>
        <p:txBody>
          <a:bodyPr/>
          <a:lstStyle/>
          <a:p>
            <a:r>
              <a:rPr lang="hr-HR" dirty="0"/>
              <a:t>Životinjski svijet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476E90-7292-454B-8C3A-C9A5B238A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600266" cy="3880773"/>
          </a:xfrm>
        </p:spPr>
        <p:txBody>
          <a:bodyPr/>
          <a:lstStyle/>
          <a:p>
            <a:r>
              <a:rPr lang="hr-HR" sz="2400" dirty="0">
                <a:solidFill>
                  <a:srgbClr val="222222"/>
                </a:solidFill>
                <a:latin typeface="Arial" panose="020B0604020202020204" pitchFamily="34" charset="0"/>
              </a:rPr>
              <a:t>Od životinjskih vrsta mogu se naći medvjed, vuk, ris, vidra i sova </a:t>
            </a:r>
            <a:r>
              <a:rPr lang="hr-HR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jastrebača</a:t>
            </a:r>
            <a:r>
              <a:rPr lang="hr-HR" sz="2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C9F0088-45EB-4171-9768-E2D10D350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124275"/>
            <a:ext cx="2930099" cy="19534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37AFC98-2751-49E3-AF43-E1DCE25C2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510" y="2841132"/>
            <a:ext cx="3455570" cy="251968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B2FF004-4BAD-45D4-B85E-33C5CD9C5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626" y="3429000"/>
            <a:ext cx="2673522" cy="17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2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</TotalTime>
  <Words>355</Words>
  <Application>Microsoft Office PowerPoint</Application>
  <PresentationFormat>Široki zaslon</PresentationFormat>
  <Paragraphs>35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Roboto</vt:lpstr>
      <vt:lpstr>Trebuchet MS</vt:lpstr>
      <vt:lpstr>Wingdings 3</vt:lpstr>
      <vt:lpstr>Faseta</vt:lpstr>
      <vt:lpstr>Plitvička jezera</vt:lpstr>
      <vt:lpstr>OPĆENITO  </vt:lpstr>
      <vt:lpstr>PowerPoint prezentacija</vt:lpstr>
      <vt:lpstr>JEZERA</vt:lpstr>
      <vt:lpstr>PowerPoint prezentacija</vt:lpstr>
      <vt:lpstr>PowerPoint prezentacija</vt:lpstr>
      <vt:lpstr>Biljni svijet</vt:lpstr>
      <vt:lpstr>PowerPoint prezentacija</vt:lpstr>
      <vt:lpstr>Životinjski svijet</vt:lpstr>
      <vt:lpstr> U NACIONALNOM PARKU STROGO JE ZABRANJENO: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Plitvička jezera</dc:title>
  <dc:creator>Biljana Vojniković</dc:creator>
  <cp:lastModifiedBy>Biljana Vojniković</cp:lastModifiedBy>
  <cp:revision>26</cp:revision>
  <dcterms:created xsi:type="dcterms:W3CDTF">2018-03-24T16:40:57Z</dcterms:created>
  <dcterms:modified xsi:type="dcterms:W3CDTF">2018-03-25T11:14:06Z</dcterms:modified>
</cp:coreProperties>
</file>