
<file path=[Content_Types].xml><?xml version="1.0" encoding="utf-8"?>
<Types xmlns="http://schemas.openxmlformats.org/package/2006/content-types">
  <Default Extension="png" ContentType="image/png"/>
  <Default Extension="jpg&amp;ehk=5DiTVyJyqSY3Grq5" ContentType="image/jpeg"/>
  <Default Extension="jpg&amp;ehk=Tw3DxKmpYWNOuLsNxhnp5g&amp;r=0&amp;pid=OfficeInsert" ContentType="image/jpeg"/>
  <Default Extension="jpeg" ContentType="image/jpeg"/>
  <Default Extension="jpg&amp;ehk=VjiSfmpArr7twTTFJ46mLg&amp;r=0&amp;pid=OfficeInsert" ContentType="image/jpeg"/>
  <Default Extension="jpg&amp;ehk=" ContentType="image/jpeg"/>
  <Default Extension="jpg&amp;ehk=Tyt9NudSDpFuabxFL7YPVw&amp;r=0&amp;pid=OfficeInsert" ContentType="image/jpeg"/>
  <Default Extension="rels" ContentType="application/vnd.openxmlformats-package.relationships+xml"/>
  <Default Extension="xml" ContentType="application/xml"/>
  <Default Extension="jpg&amp;ehk=zzVROQnp7wSiFlx36" ContentType="image/jpeg"/>
  <Default Extension="jpg&amp;ehk=biFzeslKt8itOyJB59XqYg&amp;r=0&amp;pid=OfficeInsert" ContentType="image/jpeg"/>
  <Default Extension="jpg&amp;ehk=WpXELFcrRaQzZ5SVAqe1bA&amp;r=0&amp;pid=OfficeInsert" ContentType="image/jpeg"/>
  <Default Extension="JPG&amp;ehk=tww5lIZj" ContentType="image/jpeg"/>
  <Default Extension="JPG&amp;ehk=SLJptjIP9JDLc8n96NJBpg&amp;r=0&amp;pid=OfficeInsert" ContentType="image/jpeg"/>
  <Default Extension="jpg&amp;ehk=DyzcwuLdpVAD3SpUr3o69g&amp;r=0&amp;pid=OfficeInsert" ContentType="image/jpeg"/>
  <Default Extension="jpg&amp;ehk=bp3Aa"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4"/>
  </p:notesMasterIdLst>
  <p:sldIdLst>
    <p:sldId id="256" r:id="rId2"/>
    <p:sldId id="257" r:id="rId3"/>
    <p:sldId id="258" r:id="rId4"/>
    <p:sldId id="268" r:id="rId5"/>
    <p:sldId id="259" r:id="rId6"/>
    <p:sldId id="260"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C924C7-E7E9-4D7E-94D3-1EF4A3BB3185}" type="datetimeFigureOut">
              <a:rPr lang="hr-HR" smtClean="0"/>
              <a:t>31.12.2001.</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76688-1112-4394-8C8C-CC695A57F649}" type="slidenum">
              <a:rPr lang="hr-HR" smtClean="0"/>
              <a:t>‹#›</a:t>
            </a:fld>
            <a:endParaRPr lang="hr-HR"/>
          </a:p>
        </p:txBody>
      </p:sp>
    </p:spTree>
    <p:extLst>
      <p:ext uri="{BB962C8B-B14F-4D97-AF65-F5344CB8AC3E}">
        <p14:creationId xmlns:p14="http://schemas.microsoft.com/office/powerpoint/2010/main" val="212591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0ABC5C6-8C18-43AB-9541-A257DC0AFFF9}" type="datetimeFigureOut">
              <a:rPr lang="hr-HR" smtClean="0"/>
              <a:t>31.12.2001.</a:t>
            </a:fld>
            <a:endParaRPr lang="hr-HR"/>
          </a:p>
        </p:txBody>
      </p:sp>
      <p:sp>
        <p:nvSpPr>
          <p:cNvPr id="5" name="Footer Placeholder 4"/>
          <p:cNvSpPr>
            <a:spLocks noGrp="1"/>
          </p:cNvSpPr>
          <p:nvPr>
            <p:ph type="ftr" sz="quarter" idx="11"/>
          </p:nvPr>
        </p:nvSpPr>
        <p:spPr>
          <a:xfrm>
            <a:off x="2692397" y="5037663"/>
            <a:ext cx="5214635" cy="279400"/>
          </a:xfrm>
        </p:spPr>
        <p:txBody>
          <a:bodyPr/>
          <a:lstStyle/>
          <a:p>
            <a:endParaRPr lang="hr-HR"/>
          </a:p>
        </p:txBody>
      </p:sp>
      <p:sp>
        <p:nvSpPr>
          <p:cNvPr id="6" name="Slide Number Placeholder 5"/>
          <p:cNvSpPr>
            <a:spLocks noGrp="1"/>
          </p:cNvSpPr>
          <p:nvPr>
            <p:ph type="sldNum" sz="quarter" idx="12"/>
          </p:nvPr>
        </p:nvSpPr>
        <p:spPr>
          <a:xfrm>
            <a:off x="8956900" y="5037663"/>
            <a:ext cx="551167" cy="279400"/>
          </a:xfrm>
        </p:spPr>
        <p:txBody>
          <a:bodyPr/>
          <a:lstStyle/>
          <a:p>
            <a:fld id="{8F1A6CB3-3FC6-4990-AE13-CB3CF18AB27F}" type="slidenum">
              <a:rPr lang="hr-HR" smtClean="0"/>
              <a:t>‹#›</a:t>
            </a:fld>
            <a:endParaRPr lang="hr-H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4714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ABC5C6-8C18-43AB-9541-A257DC0AFFF9}" type="datetimeFigureOut">
              <a:rPr lang="hr-HR" smtClean="0"/>
              <a:t>31.12.2001.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F1A6CB3-3FC6-4990-AE13-CB3CF18AB27F}" type="slidenum">
              <a:rPr lang="hr-HR" smtClean="0"/>
              <a:t>‹#›</a:t>
            </a:fld>
            <a:endParaRPr lang="hr-HR"/>
          </a:p>
        </p:txBody>
      </p:sp>
    </p:spTree>
    <p:extLst>
      <p:ext uri="{BB962C8B-B14F-4D97-AF65-F5344CB8AC3E}">
        <p14:creationId xmlns:p14="http://schemas.microsoft.com/office/powerpoint/2010/main" val="365706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ABC5C6-8C18-43AB-9541-A257DC0AFFF9}" type="datetimeFigureOut">
              <a:rPr lang="hr-HR" smtClean="0"/>
              <a:t>31.12.2001.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F1A6CB3-3FC6-4990-AE13-CB3CF18AB27F}" type="slidenum">
              <a:rPr lang="hr-HR" smtClean="0"/>
              <a:t>‹#›</a:t>
            </a:fld>
            <a:endParaRPr lang="hr-H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9512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ABC5C6-8C18-43AB-9541-A257DC0AFFF9}" type="datetimeFigureOut">
              <a:rPr lang="hr-HR" smtClean="0"/>
              <a:t>31.12.2001.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F1A6CB3-3FC6-4990-AE13-CB3CF18AB27F}" type="slidenum">
              <a:rPr lang="hr-HR" smtClean="0"/>
              <a:t>‹#›</a:t>
            </a:fld>
            <a:endParaRPr lang="hr-H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738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ABC5C6-8C18-43AB-9541-A257DC0AFFF9}" type="datetimeFigureOut">
              <a:rPr lang="hr-HR" smtClean="0"/>
              <a:t>31.12.2001.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F1A6CB3-3FC6-4990-AE13-CB3CF18AB27F}" type="slidenum">
              <a:rPr lang="hr-HR" smtClean="0"/>
              <a:t>‹#›</a:t>
            </a:fld>
            <a:endParaRPr lang="hr-HR"/>
          </a:p>
        </p:txBody>
      </p:sp>
    </p:spTree>
    <p:extLst>
      <p:ext uri="{BB962C8B-B14F-4D97-AF65-F5344CB8AC3E}">
        <p14:creationId xmlns:p14="http://schemas.microsoft.com/office/powerpoint/2010/main" val="2404736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ABC5C6-8C18-43AB-9541-A257DC0AFFF9}" type="datetimeFigureOut">
              <a:rPr lang="hr-HR" smtClean="0"/>
              <a:t>31.12.2001.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F1A6CB3-3FC6-4990-AE13-CB3CF18AB27F}" type="slidenum">
              <a:rPr lang="hr-HR" smtClean="0"/>
              <a:t>‹#›</a:t>
            </a:fld>
            <a:endParaRPr lang="hr-H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1588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ABC5C6-8C18-43AB-9541-A257DC0AFFF9}" type="datetimeFigureOut">
              <a:rPr lang="hr-HR" smtClean="0"/>
              <a:t>31.12.2001.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F1A6CB3-3FC6-4990-AE13-CB3CF18AB27F}" type="slidenum">
              <a:rPr lang="hr-HR" smtClean="0"/>
              <a:t>‹#›</a:t>
            </a:fld>
            <a:endParaRPr lang="hr-H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6302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ABC5C6-8C18-43AB-9541-A257DC0AFFF9}" type="datetimeFigureOut">
              <a:rPr lang="hr-HR" smtClean="0"/>
              <a:t>31.12.2001.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F1A6CB3-3FC6-4990-AE13-CB3CF18AB27F}" type="slidenum">
              <a:rPr lang="hr-HR" smtClean="0"/>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2130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ABC5C6-8C18-43AB-9541-A257DC0AFFF9}" type="datetimeFigureOut">
              <a:rPr lang="hr-HR" smtClean="0"/>
              <a:t>31.12.2001.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F1A6CB3-3FC6-4990-AE13-CB3CF18AB27F}" type="slidenum">
              <a:rPr lang="hr-HR" smtClean="0"/>
              <a:t>‹#›</a:t>
            </a:fld>
            <a:endParaRPr lang="hr-H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697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ABC5C6-8C18-43AB-9541-A257DC0AFFF9}" type="datetimeFigureOut">
              <a:rPr lang="hr-HR" smtClean="0"/>
              <a:t>31.12.2001.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F1A6CB3-3FC6-4990-AE13-CB3CF18AB27F}" type="slidenum">
              <a:rPr lang="hr-HR" smtClean="0"/>
              <a:t>‹#›</a:t>
            </a:fld>
            <a:endParaRPr lang="hr-HR"/>
          </a:p>
        </p:txBody>
      </p:sp>
    </p:spTree>
    <p:extLst>
      <p:ext uri="{BB962C8B-B14F-4D97-AF65-F5344CB8AC3E}">
        <p14:creationId xmlns:p14="http://schemas.microsoft.com/office/powerpoint/2010/main" val="185355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ABC5C6-8C18-43AB-9541-A257DC0AFFF9}" type="datetimeFigureOut">
              <a:rPr lang="hr-HR" smtClean="0"/>
              <a:t>31.12.2001.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F1A6CB3-3FC6-4990-AE13-CB3CF18AB27F}" type="slidenum">
              <a:rPr lang="hr-HR" smtClean="0"/>
              <a:t>‹#›</a:t>
            </a:fld>
            <a:endParaRPr lang="hr-H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277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ABC5C6-8C18-43AB-9541-A257DC0AFFF9}" type="datetimeFigureOut">
              <a:rPr lang="hr-HR" smtClean="0"/>
              <a:t>31.12.2001.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F1A6CB3-3FC6-4990-AE13-CB3CF18AB27F}" type="slidenum">
              <a:rPr lang="hr-HR" smtClean="0"/>
              <a:t>‹#›</a:t>
            </a:fld>
            <a:endParaRPr lang="hr-HR"/>
          </a:p>
        </p:txBody>
      </p:sp>
    </p:spTree>
    <p:extLst>
      <p:ext uri="{BB962C8B-B14F-4D97-AF65-F5344CB8AC3E}">
        <p14:creationId xmlns:p14="http://schemas.microsoft.com/office/powerpoint/2010/main" val="5017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ABC5C6-8C18-43AB-9541-A257DC0AFFF9}" type="datetimeFigureOut">
              <a:rPr lang="hr-HR" smtClean="0"/>
              <a:t>31.12.2001.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F1A6CB3-3FC6-4990-AE13-CB3CF18AB27F}" type="slidenum">
              <a:rPr lang="hr-HR" smtClean="0"/>
              <a:t>‹#›</a:t>
            </a:fld>
            <a:endParaRPr lang="hr-H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254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ABC5C6-8C18-43AB-9541-A257DC0AFFF9}" type="datetimeFigureOut">
              <a:rPr lang="hr-HR" smtClean="0"/>
              <a:t>31.12.2001.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8F1A6CB3-3FC6-4990-AE13-CB3CF18AB27F}" type="slidenum">
              <a:rPr lang="hr-HR" smtClean="0"/>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3202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BC5C6-8C18-43AB-9541-A257DC0AFFF9}" type="datetimeFigureOut">
              <a:rPr lang="hr-HR" smtClean="0"/>
              <a:t>31.12.2001.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8F1A6CB3-3FC6-4990-AE13-CB3CF18AB27F}" type="slidenum">
              <a:rPr lang="hr-HR" smtClean="0"/>
              <a:t>‹#›</a:t>
            </a:fld>
            <a:endParaRPr lang="hr-HR"/>
          </a:p>
        </p:txBody>
      </p:sp>
    </p:spTree>
    <p:extLst>
      <p:ext uri="{BB962C8B-B14F-4D97-AF65-F5344CB8AC3E}">
        <p14:creationId xmlns:p14="http://schemas.microsoft.com/office/powerpoint/2010/main" val="392768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ABC5C6-8C18-43AB-9541-A257DC0AFFF9}" type="datetimeFigureOut">
              <a:rPr lang="hr-HR" smtClean="0"/>
              <a:t>31.12.2001.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F1A6CB3-3FC6-4990-AE13-CB3CF18AB27F}" type="slidenum">
              <a:rPr lang="hr-HR" smtClean="0"/>
              <a:t>‹#›</a:t>
            </a:fld>
            <a:endParaRPr lang="hr-H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745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ABC5C6-8C18-43AB-9541-A257DC0AFFF9}" type="datetimeFigureOut">
              <a:rPr lang="hr-HR" smtClean="0"/>
              <a:t>31.12.2001.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F1A6CB3-3FC6-4990-AE13-CB3CF18AB27F}" type="slidenum">
              <a:rPr lang="hr-HR" smtClean="0"/>
              <a:t>‹#›</a:t>
            </a:fld>
            <a:endParaRPr lang="hr-HR"/>
          </a:p>
        </p:txBody>
      </p:sp>
    </p:spTree>
    <p:extLst>
      <p:ext uri="{BB962C8B-B14F-4D97-AF65-F5344CB8AC3E}">
        <p14:creationId xmlns:p14="http://schemas.microsoft.com/office/powerpoint/2010/main" val="3063908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ABC5C6-8C18-43AB-9541-A257DC0AFFF9}" type="datetimeFigureOut">
              <a:rPr lang="hr-HR" smtClean="0"/>
              <a:t>31.12.2001.</a:t>
            </a:fld>
            <a:endParaRPr lang="hr-H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r-H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1A6CB3-3FC6-4990-AE13-CB3CF18AB27F}" type="slidenum">
              <a:rPr lang="hr-HR" smtClean="0"/>
              <a:t>‹#›</a:t>
            </a:fld>
            <a:endParaRPr lang="hr-HR"/>
          </a:p>
        </p:txBody>
      </p:sp>
    </p:spTree>
    <p:extLst>
      <p:ext uri="{BB962C8B-B14F-4D97-AF65-F5344CB8AC3E}">
        <p14:creationId xmlns:p14="http://schemas.microsoft.com/office/powerpoint/2010/main" val="137322484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amp;ehk=Tw3DxKmpYWNOuLsNxhnp5g&amp;r=0&amp;pid=OfficeInsert"/><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amp;ehk=5DiTVyJyqSY3Grq5"/><Relationship Id="rId7" Type="http://schemas.openxmlformats.org/officeDocument/2006/relationships/image" Target="../media/image15.jpg&amp;ehk=VjiSfmpArr7twTTFJ46mLg&amp;r=0&amp;pid=OfficeInsert"/><Relationship Id="rId2" Type="http://schemas.openxmlformats.org/officeDocument/2006/relationships/image" Target="../media/image10.JPG&amp;ehk=tww5lIZj"/><Relationship Id="rId1" Type="http://schemas.openxmlformats.org/officeDocument/2006/relationships/slideLayout" Target="../slideLayouts/slideLayout7.xml"/><Relationship Id="rId6" Type="http://schemas.openxmlformats.org/officeDocument/2006/relationships/image" Target="../media/image14.jpg&amp;ehk=DyzcwuLdpVAD3SpUr3o69g&amp;r=0&amp;pid=OfficeInsert"/><Relationship Id="rId5" Type="http://schemas.openxmlformats.org/officeDocument/2006/relationships/image" Target="../media/image13.JPG&amp;ehk=SLJptjIP9JDLc8n96NJBpg&amp;r=0&amp;pid=OfficeInsert"/><Relationship Id="rId4" Type="http://schemas.openxmlformats.org/officeDocument/2006/relationships/image" Target="../media/image12.jpg&amp;ehk=zzVROQnp7wSiFlx36"/></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amp;ehk=Tyt9NudSDpFuabxFL7YPVw&amp;r=0&amp;pid=OfficeInsert"/><Relationship Id="rId2" Type="http://schemas.openxmlformats.org/officeDocument/2006/relationships/image" Target="../media/image16.jpg&amp;ehk="/><Relationship Id="rId1" Type="http://schemas.openxmlformats.org/officeDocument/2006/relationships/slideLayout" Target="../slideLayouts/slideLayout7.xml"/><Relationship Id="rId6" Type="http://schemas.openxmlformats.org/officeDocument/2006/relationships/image" Target="../media/image20.jpg&amp;ehk=WpXELFcrRaQzZ5SVAqe1bA&amp;r=0&amp;pid=OfficeInsert"/><Relationship Id="rId5" Type="http://schemas.openxmlformats.org/officeDocument/2006/relationships/image" Target="../media/image19.jpg&amp;ehk=bp3Aa"/><Relationship Id="rId4" Type="http://schemas.openxmlformats.org/officeDocument/2006/relationships/image" Target="../media/image18.jpg&amp;ehk=biFzeslKt8itOyJB59XqYg&amp;r=0&amp;pid=OfficeInsert"/></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14025"/>
            <a:ext cx="9144000" cy="1395937"/>
          </a:xfrm>
        </p:spPr>
        <p:txBody>
          <a:bodyPr>
            <a:normAutofit fontScale="90000"/>
          </a:bodyPr>
          <a:lstStyle/>
          <a:p>
            <a:br>
              <a:rPr lang="hr-HR" dirty="0"/>
            </a:br>
            <a:endParaRPr lang="hr-HR" dirty="0"/>
          </a:p>
        </p:txBody>
      </p:sp>
      <p:sp>
        <p:nvSpPr>
          <p:cNvPr id="3" name="Subtitle 2"/>
          <p:cNvSpPr>
            <a:spLocks noGrp="1"/>
          </p:cNvSpPr>
          <p:nvPr>
            <p:ph type="subTitle" idx="1"/>
          </p:nvPr>
        </p:nvSpPr>
        <p:spPr/>
        <p:txBody>
          <a:bodyPr/>
          <a:lstStyle/>
          <a:p>
            <a:endParaRPr lang="hr-HR" dirty="0"/>
          </a:p>
        </p:txBody>
      </p:sp>
      <p:pic>
        <p:nvPicPr>
          <p:cNvPr id="4" name="Picture 3"/>
          <p:cNvPicPr>
            <a:picLocks noChangeAspect="1"/>
          </p:cNvPicPr>
          <p:nvPr/>
        </p:nvPicPr>
        <p:blipFill>
          <a:blip r:embed="rId2"/>
          <a:stretch>
            <a:fillRect/>
          </a:stretch>
        </p:blipFill>
        <p:spPr>
          <a:xfrm>
            <a:off x="1" y="-61796"/>
            <a:ext cx="12191999" cy="7158881"/>
          </a:xfrm>
          <a:prstGeom prst="rect">
            <a:avLst/>
          </a:prstGeom>
        </p:spPr>
      </p:pic>
      <p:sp>
        <p:nvSpPr>
          <p:cNvPr id="5" name="TextBox 4"/>
          <p:cNvSpPr txBox="1"/>
          <p:nvPr/>
        </p:nvSpPr>
        <p:spPr>
          <a:xfrm>
            <a:off x="3271707" y="2627327"/>
            <a:ext cx="4186105" cy="1754326"/>
          </a:xfrm>
          <a:prstGeom prst="rect">
            <a:avLst/>
          </a:prstGeom>
          <a:noFill/>
        </p:spPr>
        <p:txBody>
          <a:bodyPr wrap="square" rtlCol="0">
            <a:spAutoFit/>
          </a:bodyPr>
          <a:lstStyle/>
          <a:p>
            <a:pPr algn="ctr"/>
            <a:r>
              <a:rPr lang="hr-HR" sz="5400" b="1" dirty="0">
                <a:solidFill>
                  <a:schemeClr val="accent4"/>
                </a:solidFill>
                <a:effectLst>
                  <a:outerShdw blurRad="38100" dist="38100" dir="2700000" algn="tl">
                    <a:srgbClr val="000000">
                      <a:alpha val="43137"/>
                    </a:srgbClr>
                  </a:outerShdw>
                </a:effectLst>
              </a:rPr>
              <a:t>UMJERENO TOPLA KLIMA</a:t>
            </a:r>
            <a:endParaRPr lang="hr-HR" sz="5400" dirty="0"/>
          </a:p>
        </p:txBody>
      </p:sp>
    </p:spTree>
    <p:extLst>
      <p:ext uri="{BB962C8B-B14F-4D97-AF65-F5344CB8AC3E}">
        <p14:creationId xmlns:p14="http://schemas.microsoft.com/office/powerpoint/2010/main" val="3191703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2917" y="1098216"/>
            <a:ext cx="3520360" cy="2139881"/>
          </a:xfrm>
          <a:prstGeom prst="rect">
            <a:avLst/>
          </a:prstGeom>
        </p:spPr>
      </p:pic>
      <p:pic>
        <p:nvPicPr>
          <p:cNvPr id="3" name="Picture 2"/>
          <p:cNvPicPr>
            <a:picLocks noChangeAspect="1"/>
          </p:cNvPicPr>
          <p:nvPr/>
        </p:nvPicPr>
        <p:blipFill>
          <a:blip r:embed="rId3"/>
          <a:stretch>
            <a:fillRect/>
          </a:stretch>
        </p:blipFill>
        <p:spPr>
          <a:xfrm>
            <a:off x="5727156" y="1426193"/>
            <a:ext cx="3114840" cy="2032511"/>
          </a:xfrm>
          <a:prstGeom prst="rect">
            <a:avLst/>
          </a:prstGeom>
        </p:spPr>
      </p:pic>
      <p:pic>
        <p:nvPicPr>
          <p:cNvPr id="4" name="Picture 3"/>
          <p:cNvPicPr>
            <a:picLocks noChangeAspect="1"/>
          </p:cNvPicPr>
          <p:nvPr/>
        </p:nvPicPr>
        <p:blipFill>
          <a:blip r:embed="rId4"/>
          <a:stretch>
            <a:fillRect/>
          </a:stretch>
        </p:blipFill>
        <p:spPr>
          <a:xfrm>
            <a:off x="1082180" y="4119210"/>
            <a:ext cx="3195985" cy="1944793"/>
          </a:xfrm>
          <a:prstGeom prst="rect">
            <a:avLst/>
          </a:prstGeom>
        </p:spPr>
      </p:pic>
      <p:pic>
        <p:nvPicPr>
          <p:cNvPr id="5" name="Picture 4"/>
          <p:cNvPicPr>
            <a:picLocks noChangeAspect="1"/>
          </p:cNvPicPr>
          <p:nvPr/>
        </p:nvPicPr>
        <p:blipFill>
          <a:blip r:embed="rId5"/>
          <a:stretch>
            <a:fillRect/>
          </a:stretch>
        </p:blipFill>
        <p:spPr>
          <a:xfrm>
            <a:off x="6501467" y="4235809"/>
            <a:ext cx="3481432" cy="1828194"/>
          </a:xfrm>
          <a:prstGeom prst="rect">
            <a:avLst/>
          </a:prstGeom>
        </p:spPr>
      </p:pic>
      <p:sp>
        <p:nvSpPr>
          <p:cNvPr id="6" name="TextBox 5"/>
          <p:cNvSpPr txBox="1"/>
          <p:nvPr/>
        </p:nvSpPr>
        <p:spPr>
          <a:xfrm>
            <a:off x="1233182" y="3540154"/>
            <a:ext cx="1736521" cy="276999"/>
          </a:xfrm>
          <a:prstGeom prst="rect">
            <a:avLst/>
          </a:prstGeom>
          <a:noFill/>
        </p:spPr>
        <p:txBody>
          <a:bodyPr wrap="square" rtlCol="0">
            <a:spAutoFit/>
          </a:bodyPr>
          <a:lstStyle/>
          <a:p>
            <a:r>
              <a:rPr lang="hr-HR" sz="1200" b="1" dirty="0">
                <a:latin typeface="Arial" panose="020B0604020202020204" pitchFamily="34" charset="0"/>
                <a:cs typeface="Arial" panose="020B0604020202020204" pitchFamily="34" charset="0"/>
              </a:rPr>
              <a:t>Primjer krčenja šume </a:t>
            </a:r>
          </a:p>
        </p:txBody>
      </p:sp>
      <p:sp>
        <p:nvSpPr>
          <p:cNvPr id="8" name="TextBox 7"/>
          <p:cNvSpPr txBox="1"/>
          <p:nvPr/>
        </p:nvSpPr>
        <p:spPr>
          <a:xfrm>
            <a:off x="9043331" y="2279708"/>
            <a:ext cx="1535185" cy="276999"/>
          </a:xfrm>
          <a:prstGeom prst="rect">
            <a:avLst/>
          </a:prstGeom>
          <a:noFill/>
        </p:spPr>
        <p:txBody>
          <a:bodyPr wrap="square" rtlCol="0">
            <a:spAutoFit/>
          </a:bodyPr>
          <a:lstStyle/>
          <a:p>
            <a:r>
              <a:rPr lang="hr-HR" sz="1200" b="1" dirty="0">
                <a:latin typeface="Arial" panose="020B0604020202020204" pitchFamily="34" charset="0"/>
                <a:cs typeface="Arial" panose="020B0604020202020204" pitchFamily="34" charset="0"/>
              </a:rPr>
              <a:t>Drvo kao ogrjev</a:t>
            </a:r>
            <a:r>
              <a:rPr lang="hr-HR" sz="1200" dirty="0">
                <a:latin typeface="Arial" panose="020B0604020202020204" pitchFamily="34" charset="0"/>
                <a:cs typeface="Arial" panose="020B0604020202020204" pitchFamily="34" charset="0"/>
              </a:rPr>
              <a:t> </a:t>
            </a:r>
          </a:p>
        </p:txBody>
      </p:sp>
      <p:sp>
        <p:nvSpPr>
          <p:cNvPr id="10" name="TextBox 9"/>
          <p:cNvSpPr txBox="1"/>
          <p:nvPr/>
        </p:nvSpPr>
        <p:spPr>
          <a:xfrm>
            <a:off x="4379053" y="4488110"/>
            <a:ext cx="1946246" cy="276999"/>
          </a:xfrm>
          <a:prstGeom prst="rect">
            <a:avLst/>
          </a:prstGeom>
          <a:noFill/>
        </p:spPr>
        <p:txBody>
          <a:bodyPr wrap="square" rtlCol="0">
            <a:spAutoFit/>
          </a:bodyPr>
          <a:lstStyle/>
          <a:p>
            <a:r>
              <a:rPr lang="hr-HR" sz="1200" b="1" dirty="0">
                <a:latin typeface="Arial" panose="020B0604020202020204" pitchFamily="34" charset="0"/>
                <a:cs typeface="Arial" panose="020B0604020202020204" pitchFamily="34" charset="0"/>
              </a:rPr>
              <a:t>Obradiva površina </a:t>
            </a:r>
          </a:p>
        </p:txBody>
      </p:sp>
      <p:sp>
        <p:nvSpPr>
          <p:cNvPr id="11" name="TextBox 10"/>
          <p:cNvSpPr txBox="1"/>
          <p:nvPr/>
        </p:nvSpPr>
        <p:spPr>
          <a:xfrm>
            <a:off x="10100345" y="5026746"/>
            <a:ext cx="1375795" cy="646331"/>
          </a:xfrm>
          <a:prstGeom prst="rect">
            <a:avLst/>
          </a:prstGeom>
          <a:noFill/>
        </p:spPr>
        <p:txBody>
          <a:bodyPr wrap="square" rtlCol="0">
            <a:spAutoFit/>
          </a:bodyPr>
          <a:lstStyle/>
          <a:p>
            <a:r>
              <a:rPr lang="hr-HR" sz="1200" b="1" dirty="0">
                <a:latin typeface="Arial" panose="020B0604020202020204" pitchFamily="34" charset="0"/>
                <a:cs typeface="Arial" panose="020B0604020202020204" pitchFamily="34" charset="0"/>
              </a:rPr>
              <a:t>Požar, vjerojatni uzrok ljudska nepažnja </a:t>
            </a:r>
          </a:p>
        </p:txBody>
      </p:sp>
    </p:spTree>
    <p:extLst>
      <p:ext uri="{BB962C8B-B14F-4D97-AF65-F5344CB8AC3E}">
        <p14:creationId xmlns:p14="http://schemas.microsoft.com/office/powerpoint/2010/main" val="2627681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b="1" dirty="0">
                <a:solidFill>
                  <a:prstClr val="black">
                    <a:lumMod val="85000"/>
                    <a:lumOff val="15000"/>
                  </a:prstClr>
                </a:solidFill>
                <a:effectLst>
                  <a:outerShdw blurRad="38100" dist="38100" dir="2700000" algn="tl">
                    <a:srgbClr val="000000">
                      <a:alpha val="43137"/>
                    </a:srgbClr>
                  </a:outerShdw>
                </a:effectLst>
              </a:rPr>
              <a:t> ZAKLJUČAK</a:t>
            </a:r>
            <a:endParaRPr lang="hr-HR" sz="1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nSpc>
                <a:spcPct val="107000"/>
              </a:lnSpc>
              <a:spcAft>
                <a:spcPts val="800"/>
              </a:spcAft>
            </a:pPr>
            <a:r>
              <a:rPr lang="hr-HR"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Umjerena topla klima blaga je i raznolika zbog bogatstva raznih biljaka i životinja, </a:t>
            </a:r>
          </a:p>
          <a:p>
            <a:pPr>
              <a:lnSpc>
                <a:spcPct val="107000"/>
              </a:lnSpc>
              <a:spcAft>
                <a:spcPts val="800"/>
              </a:spcAft>
            </a:pPr>
            <a:r>
              <a:rPr lang="hr-HR"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To je klima koja nema sušnog razdoblja, jer padalina ima tijekom čitave godine</a:t>
            </a:r>
          </a:p>
          <a:p>
            <a:pPr>
              <a:lnSpc>
                <a:spcPct val="107000"/>
              </a:lnSpc>
              <a:spcAft>
                <a:spcPts val="800"/>
              </a:spcAft>
            </a:pPr>
            <a:r>
              <a:rPr lang="hr-HR"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Ova klima je najpogodnija za život ljudi i životinja,  a naša je dužnost da ju sačuvamo za buduće generacije.</a:t>
            </a:r>
          </a:p>
          <a:p>
            <a:pPr>
              <a:lnSpc>
                <a:spcPct val="107000"/>
              </a:lnSpc>
              <a:spcAft>
                <a:spcPts val="800"/>
              </a:spcAft>
            </a:pPr>
            <a:endParaRPr lang="hr-HR" sz="1800" dirty="0">
              <a:latin typeface="Arial" panose="020B0604020202020204" pitchFamily="34" charset="0"/>
              <a:ea typeface="Calibri" panose="020F0502020204030204" pitchFamily="34" charset="0"/>
              <a:cs typeface="Arial" panose="020B0604020202020204" pitchFamily="34" charset="0"/>
            </a:endParaRPr>
          </a:p>
          <a:p>
            <a:endParaRPr lang="hr-HR" dirty="0"/>
          </a:p>
        </p:txBody>
      </p:sp>
    </p:spTree>
    <p:extLst>
      <p:ext uri="{BB962C8B-B14F-4D97-AF65-F5344CB8AC3E}">
        <p14:creationId xmlns:p14="http://schemas.microsoft.com/office/powerpoint/2010/main" val="82723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1065400" y="2843868"/>
            <a:ext cx="9940955" cy="923330"/>
          </a:xfrm>
          <a:prstGeom prst="rect">
            <a:avLst/>
          </a:prstGeom>
          <a:noFill/>
        </p:spPr>
        <p:txBody>
          <a:bodyPr wrap="square" rtlCol="0">
            <a:spAutoFit/>
          </a:bodyPr>
          <a:lstStyle/>
          <a:p>
            <a:pPr algn="ctr"/>
            <a:r>
              <a:rPr lang="hr-HR" sz="5400" b="1" dirty="0">
                <a:effectLst>
                  <a:outerShdw blurRad="38100" dist="38100" dir="2700000" algn="tl">
                    <a:srgbClr val="000000">
                      <a:alpha val="43137"/>
                    </a:srgbClr>
                  </a:outerShdw>
                </a:effectLst>
              </a:rPr>
              <a:t>HVALA NA PAŽNJI</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1427" y="3767198"/>
            <a:ext cx="3254928" cy="2316443"/>
          </a:xfrm>
          <a:prstGeom prst="rect">
            <a:avLst/>
          </a:prstGeom>
        </p:spPr>
      </p:pic>
      <p:sp>
        <p:nvSpPr>
          <p:cNvPr id="6" name="TextBox 5"/>
          <p:cNvSpPr txBox="1"/>
          <p:nvPr/>
        </p:nvSpPr>
        <p:spPr>
          <a:xfrm>
            <a:off x="528507" y="5898975"/>
            <a:ext cx="4446165" cy="369332"/>
          </a:xfrm>
          <a:prstGeom prst="rect">
            <a:avLst/>
          </a:prstGeom>
          <a:noFill/>
        </p:spPr>
        <p:txBody>
          <a:bodyPr wrap="square" rtlCol="0">
            <a:spAutoFit/>
          </a:bodyPr>
          <a:lstStyle/>
          <a:p>
            <a:pPr algn="ctr"/>
            <a:r>
              <a:rPr lang="hr-HR" dirty="0"/>
              <a:t>Izradili: </a:t>
            </a:r>
            <a:r>
              <a:rPr lang="hr-HR" sz="1600" b="1" dirty="0"/>
              <a:t>Vinko Banković &amp;   Egon Kamalić,  5d.</a:t>
            </a:r>
          </a:p>
        </p:txBody>
      </p:sp>
    </p:spTree>
    <p:extLst>
      <p:ext uri="{BB962C8B-B14F-4D97-AF65-F5344CB8AC3E}">
        <p14:creationId xmlns:p14="http://schemas.microsoft.com/office/powerpoint/2010/main" val="2395274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b="1" dirty="0">
                <a:effectLst>
                  <a:outerShdw blurRad="38100" dist="38100" dir="2700000" algn="tl">
                    <a:srgbClr val="000000">
                      <a:alpha val="43137"/>
                    </a:srgbClr>
                  </a:outerShdw>
                </a:effectLst>
              </a:rPr>
              <a:t>KLIMA</a:t>
            </a:r>
          </a:p>
        </p:txBody>
      </p:sp>
      <p:sp>
        <p:nvSpPr>
          <p:cNvPr id="3" name="Content Placeholder 2"/>
          <p:cNvSpPr>
            <a:spLocks noGrp="1"/>
          </p:cNvSpPr>
          <p:nvPr>
            <p:ph idx="1"/>
          </p:nvPr>
        </p:nvSpPr>
        <p:spPr/>
        <p:txBody>
          <a:bodyPr/>
          <a:lstStyle/>
          <a:p>
            <a:r>
              <a:rPr lang="hr-HR" dirty="0">
                <a:effectLst>
                  <a:outerShdw blurRad="38100" dist="19050" dir="2700000" algn="tl">
                    <a:schemeClr val="dk1">
                      <a:alpha val="40000"/>
                    </a:schemeClr>
                  </a:outerShdw>
                </a:effectLst>
              </a:rPr>
              <a:t>Klima je prosječno stanje atmosfere. Vrijeme se mijenja iz dana u dan, ali nije dovoljan samo jedan dan da se odredi prosječna temperatura nekog mjesta. Za odredit prosječnu temperaturu nekog mjesta je potrebno mnogo godina. Tako se napravi obrazac. Svako područje ima drukčiju klimu, a jedna od tih klima je umjereno topla klima koju ćemo obraditi u ovoj prezentaciji. </a:t>
            </a:r>
            <a:endParaRPr lang="hr-HR" dirty="0"/>
          </a:p>
          <a:p>
            <a:endParaRPr lang="hr-HR" dirty="0"/>
          </a:p>
        </p:txBody>
      </p:sp>
    </p:spTree>
    <p:extLst>
      <p:ext uri="{BB962C8B-B14F-4D97-AF65-F5344CB8AC3E}">
        <p14:creationId xmlns:p14="http://schemas.microsoft.com/office/powerpoint/2010/main" val="1112824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106727"/>
          </a:xfrm>
        </p:spPr>
        <p:txBody>
          <a:bodyPr/>
          <a:lstStyle/>
          <a:p>
            <a:r>
              <a:rPr lang="hr-HR" b="1" dirty="0">
                <a:effectLst>
                  <a:outerShdw blurRad="38100" dist="38100" dir="2700000" algn="tl">
                    <a:srgbClr val="000000">
                      <a:alpha val="43137"/>
                    </a:srgbClr>
                  </a:outerShdw>
                </a:effectLst>
              </a:rPr>
              <a:t>VRSTE  UMJERENIH KLIMA</a:t>
            </a:r>
          </a:p>
        </p:txBody>
      </p:sp>
      <p:sp>
        <p:nvSpPr>
          <p:cNvPr id="3" name="Content Placeholder 2"/>
          <p:cNvSpPr>
            <a:spLocks noGrp="1"/>
          </p:cNvSpPr>
          <p:nvPr>
            <p:ph idx="1"/>
          </p:nvPr>
        </p:nvSpPr>
        <p:spPr/>
        <p:txBody>
          <a:bodyPr/>
          <a:lstStyle/>
          <a:p>
            <a:r>
              <a:rPr lang="hr-HR" dirty="0"/>
              <a:t>	</a:t>
            </a:r>
          </a:p>
        </p:txBody>
      </p:sp>
      <p:sp>
        <p:nvSpPr>
          <p:cNvPr id="12" name="TextBox 11"/>
          <p:cNvSpPr txBox="1"/>
          <p:nvPr/>
        </p:nvSpPr>
        <p:spPr>
          <a:xfrm>
            <a:off x="8221211" y="4320329"/>
            <a:ext cx="2592198" cy="1710735"/>
          </a:xfrm>
          <a:prstGeom prst="rect">
            <a:avLst/>
          </a:prstGeom>
          <a:noFill/>
        </p:spPr>
        <p:txBody>
          <a:bodyPr wrap="square" rtlCol="0">
            <a:spAutoFit/>
          </a:bodyPr>
          <a:lstStyle/>
          <a:p>
            <a:endParaRPr lang="hr-HR" dirty="0"/>
          </a:p>
        </p:txBody>
      </p:sp>
      <p:sp>
        <p:nvSpPr>
          <p:cNvPr id="16" name="TextBox 15"/>
          <p:cNvSpPr txBox="1"/>
          <p:nvPr/>
        </p:nvSpPr>
        <p:spPr>
          <a:xfrm>
            <a:off x="6233020" y="3043056"/>
            <a:ext cx="4890080" cy="2554545"/>
          </a:xfrm>
          <a:prstGeom prst="rect">
            <a:avLst/>
          </a:prstGeom>
          <a:noFill/>
        </p:spPr>
        <p:txBody>
          <a:bodyPr wrap="square" rtlCol="0">
            <a:spAutoFit/>
          </a:bodyPr>
          <a:lstStyle/>
          <a:p>
            <a:r>
              <a:rPr lang="hr-HR" b="1" dirty="0">
                <a:latin typeface="Calibri" panose="020F0502020204030204" pitchFamily="34" charset="0"/>
                <a:ea typeface="Calibri" panose="020F0502020204030204" pitchFamily="34" charset="0"/>
                <a:cs typeface="Times New Roman" panose="02020603050405020304" pitchFamily="18" charset="0"/>
              </a:rPr>
              <a:t>	</a:t>
            </a:r>
            <a:r>
              <a:rPr lang="hr-HR"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Umjereno topla klima ili mediteranska klima se nalazi na područjima s blagim, vlažnim zimama i toplijim ili vrućim, suhim ljetima. Jedna takva klima se nalazi na području Hrvatske, a to znači da mi živimo u toj klimi. Dijelimo je na: sredozemnu i na umjereno toplu. Temperaturne razlike između ljeta i zime su velike.</a:t>
            </a:r>
            <a:endParaRPr lang="hr-HR" sz="2000" dirty="0">
              <a:solidFill>
                <a:schemeClr val="bg1"/>
              </a:solidFill>
            </a:endParaRPr>
          </a:p>
        </p:txBody>
      </p:sp>
      <p:pic>
        <p:nvPicPr>
          <p:cNvPr id="4" name="Picture 3"/>
          <p:cNvPicPr>
            <a:picLocks noChangeAspect="1"/>
          </p:cNvPicPr>
          <p:nvPr/>
        </p:nvPicPr>
        <p:blipFill>
          <a:blip r:embed="rId2"/>
          <a:stretch>
            <a:fillRect/>
          </a:stretch>
        </p:blipFill>
        <p:spPr>
          <a:xfrm>
            <a:off x="1432422" y="2400961"/>
            <a:ext cx="9601195" cy="3474132"/>
          </a:xfrm>
          <a:prstGeom prst="rect">
            <a:avLst/>
          </a:prstGeom>
        </p:spPr>
      </p:pic>
      <p:sp>
        <p:nvSpPr>
          <p:cNvPr id="5" name="TextBox 4"/>
          <p:cNvSpPr txBox="1"/>
          <p:nvPr/>
        </p:nvSpPr>
        <p:spPr>
          <a:xfrm>
            <a:off x="5494789" y="4504888"/>
            <a:ext cx="4840445" cy="1244893"/>
          </a:xfrm>
          <a:prstGeom prst="rect">
            <a:avLst/>
          </a:prstGeom>
          <a:noFill/>
        </p:spPr>
        <p:txBody>
          <a:bodyPr wrap="square" rtlCol="0">
            <a:spAutoFit/>
          </a:bodyPr>
          <a:lstStyle/>
          <a:p>
            <a:pPr>
              <a:lnSpc>
                <a:spcPct val="107000"/>
              </a:lnSpc>
              <a:spcAft>
                <a:spcPts val="800"/>
              </a:spcAft>
            </a:pPr>
            <a:r>
              <a:rPr lang="hr-HR"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Umjereno topla klima ili mediteranska klima nalazi se na područjima s blagim, vlažnim zimama i toplijim ili vrućim, suhim ljetima. Umjerena klima može biti: sredozemna i umjereno topla. Temperaturne razlike između ljeta i zime su velike.</a:t>
            </a:r>
            <a:endParaRPr lang="hr-HR"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654199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106727"/>
          </a:xfrm>
        </p:spPr>
        <p:txBody>
          <a:bodyPr>
            <a:normAutofit fontScale="90000"/>
          </a:bodyPr>
          <a:lstStyle/>
          <a:p>
            <a:r>
              <a:rPr lang="hr-HR" b="1" dirty="0">
                <a:effectLst>
                  <a:outerShdw blurRad="38100" dist="38100" dir="2700000" algn="tl">
                    <a:srgbClr val="000000">
                      <a:alpha val="43137"/>
                    </a:srgbClr>
                  </a:outerShdw>
                </a:effectLst>
              </a:rPr>
              <a:t>KAKVA JE KLIMA U UNUTRAŠNJOSTI, A KAKVA NA OBALI?</a:t>
            </a:r>
          </a:p>
        </p:txBody>
      </p:sp>
      <p:sp>
        <p:nvSpPr>
          <p:cNvPr id="3" name="Content Placeholder 2"/>
          <p:cNvSpPr>
            <a:spLocks noGrp="1"/>
          </p:cNvSpPr>
          <p:nvPr>
            <p:ph idx="1"/>
          </p:nvPr>
        </p:nvSpPr>
        <p:spPr/>
        <p:txBody>
          <a:bodyPr/>
          <a:lstStyle/>
          <a:p>
            <a:r>
              <a:rPr lang="hr-HR" dirty="0"/>
              <a:t>	</a:t>
            </a:r>
          </a:p>
        </p:txBody>
      </p:sp>
      <p:pic>
        <p:nvPicPr>
          <p:cNvPr id="8" name="Picture 7"/>
          <p:cNvPicPr>
            <a:picLocks noChangeAspect="1"/>
          </p:cNvPicPr>
          <p:nvPr/>
        </p:nvPicPr>
        <p:blipFill>
          <a:blip r:embed="rId2"/>
          <a:stretch>
            <a:fillRect/>
          </a:stretch>
        </p:blipFill>
        <p:spPr>
          <a:xfrm>
            <a:off x="1253690" y="2099986"/>
            <a:ext cx="9684618" cy="3931078"/>
          </a:xfrm>
          <a:prstGeom prst="rect">
            <a:avLst/>
          </a:prstGeom>
        </p:spPr>
      </p:pic>
      <p:sp>
        <p:nvSpPr>
          <p:cNvPr id="12" name="TextBox 11"/>
          <p:cNvSpPr txBox="1"/>
          <p:nvPr/>
        </p:nvSpPr>
        <p:spPr>
          <a:xfrm>
            <a:off x="8221211" y="4320329"/>
            <a:ext cx="2592198" cy="1710735"/>
          </a:xfrm>
          <a:prstGeom prst="rect">
            <a:avLst/>
          </a:prstGeom>
          <a:noFill/>
        </p:spPr>
        <p:txBody>
          <a:bodyPr wrap="square" rtlCol="0">
            <a:spAutoFit/>
          </a:bodyPr>
          <a:lstStyle/>
          <a:p>
            <a:endParaRPr lang="hr-HR" dirty="0"/>
          </a:p>
        </p:txBody>
      </p:sp>
      <p:sp>
        <p:nvSpPr>
          <p:cNvPr id="16" name="TextBox 15"/>
          <p:cNvSpPr txBox="1"/>
          <p:nvPr/>
        </p:nvSpPr>
        <p:spPr>
          <a:xfrm>
            <a:off x="6006517" y="2978093"/>
            <a:ext cx="4890080" cy="2862322"/>
          </a:xfrm>
          <a:prstGeom prst="rect">
            <a:avLst/>
          </a:prstGeom>
          <a:noFill/>
        </p:spPr>
        <p:txBody>
          <a:bodyPr wrap="square" rtlCol="0">
            <a:spAutoFit/>
          </a:bodyPr>
          <a:lstStyle/>
          <a:p>
            <a:pPr lvl="0"/>
            <a:r>
              <a:rPr lang="hr-HR" b="1" dirty="0">
                <a:latin typeface="Calibri" panose="020F0502020204030204" pitchFamily="34" charset="0"/>
                <a:ea typeface="Calibri" panose="020F0502020204030204" pitchFamily="34" charset="0"/>
                <a:cs typeface="Times New Roman" panose="02020603050405020304" pitchFamily="18" charset="0"/>
              </a:rPr>
              <a:t>	</a:t>
            </a:r>
            <a:r>
              <a:rPr lang="hr-HR" b="1" dirty="0">
                <a:solidFill>
                  <a:schemeClr val="bg1"/>
                </a:solidFill>
                <a:latin typeface="Calibri" panose="020F0502020204030204" pitchFamily="34" charset="0"/>
                <a:ea typeface="Calibri" panose="020F0502020204030204" pitchFamily="34" charset="0"/>
                <a:cs typeface="Times New Roman" panose="02020603050405020304" pitchFamily="18" charset="0"/>
              </a:rPr>
              <a:t>Umjereno topla klima ima</a:t>
            </a:r>
            <a:r>
              <a:rPr lang="hr-HR"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padaline tijekom cijele godine, tj. nema sušnog razdoblja. Obalna područja imaju više padalina kad je hladna polovica godine, a unutrašnja područja imaju više padalina tijekom ljeta, odnosno toplog razdoblja. Što je veća udaljenost od mora padalina je manje. </a:t>
            </a:r>
            <a:endParaRPr lang="hr-HR" sz="2000" dirty="0">
              <a:solidFill>
                <a:schemeClr val="bg1"/>
              </a:solidFill>
              <a:latin typeface="Calibri" panose="020F0502020204030204" pitchFamily="34" charset="0"/>
            </a:endParaRPr>
          </a:p>
          <a:p>
            <a:endParaRPr lang="hr-HR" sz="2000" dirty="0">
              <a:solidFill>
                <a:schemeClr val="bg1"/>
              </a:solidFill>
            </a:endParaRPr>
          </a:p>
        </p:txBody>
      </p:sp>
    </p:spTree>
    <p:extLst>
      <p:ext uri="{BB962C8B-B14F-4D97-AF65-F5344CB8AC3E}">
        <p14:creationId xmlns:p14="http://schemas.microsoft.com/office/powerpoint/2010/main" val="37046158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effectLst>
                  <a:outerShdw blurRad="38100" dist="38100" dir="2700000" algn="tl">
                    <a:srgbClr val="000000">
                      <a:alpha val="43137"/>
                    </a:srgbClr>
                  </a:outerShdw>
                </a:effectLst>
              </a:rPr>
              <a:t>TIPIČNA VEGETACIJA</a:t>
            </a:r>
          </a:p>
        </p:txBody>
      </p:sp>
      <p:sp>
        <p:nvSpPr>
          <p:cNvPr id="3" name="Content Placeholder 2"/>
          <p:cNvSpPr>
            <a:spLocks noGrp="1"/>
          </p:cNvSpPr>
          <p:nvPr>
            <p:ph idx="1"/>
          </p:nvPr>
        </p:nvSpPr>
        <p:spPr/>
        <p:txBody>
          <a:bodyPr>
            <a:normAutofit/>
          </a:bodyPr>
          <a:lstStyle/>
          <a:p>
            <a:r>
              <a:rPr lang="hr-HR" dirty="0">
                <a:effectLst>
                  <a:outerShdw blurRad="38100" dist="19050" dir="2700000" algn="tl">
                    <a:schemeClr val="dk1">
                      <a:alpha val="40000"/>
                    </a:schemeClr>
                  </a:outerShdw>
                </a:effectLst>
              </a:rPr>
              <a:t>U umjerenoj toploj klimi biljni pokrivač čine listopadna i crnogorična šuma. Tu rastu: bukva, hrast, grab, kesten, brijest i javor. U umjerenoj klimi također raste i alepski bor, a možemo naći i  maslinu, kao jednu od uzgojnih kultura. Jedno od karakterističnih raslinja poznato je pod nazivom makija, a čini je razno grmlje i manje drveće. Klima pogoduje uzgoju grožđa i ružmarina. Od grožđa se proizvodi vino, a od ružmarina mirisno ulje. </a:t>
            </a:r>
          </a:p>
          <a:p>
            <a:r>
              <a:rPr lang="hr-HR" dirty="0">
                <a:effectLst>
                  <a:outerShdw blurRad="38100" dist="19050" dir="2700000" algn="tl">
                    <a:schemeClr val="dk1">
                      <a:alpha val="40000"/>
                    </a:schemeClr>
                  </a:outerShdw>
                </a:effectLst>
              </a:rPr>
              <a:t>U hladnijim područjima na većim nadmorskim visinama javljaju se mješovite i vazdazelene šume, dok u toplijim predjelima nailazimo na travnjake.</a:t>
            </a:r>
            <a:endParaRPr lang="hr-HR" dirty="0"/>
          </a:p>
        </p:txBody>
      </p:sp>
    </p:spTree>
    <p:extLst>
      <p:ext uri="{BB962C8B-B14F-4D97-AF65-F5344CB8AC3E}">
        <p14:creationId xmlns:p14="http://schemas.microsoft.com/office/powerpoint/2010/main" val="286720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928" y="758613"/>
            <a:ext cx="2558660" cy="191899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280" y="3636757"/>
            <a:ext cx="2576538" cy="188710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758613"/>
            <a:ext cx="2524730" cy="260537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1031" y="619854"/>
            <a:ext cx="2058099" cy="274413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095" y="3363986"/>
            <a:ext cx="2761740" cy="20213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7621" y="3976382"/>
            <a:ext cx="2335887" cy="2172748"/>
          </a:xfrm>
          <a:prstGeom prst="rect">
            <a:avLst/>
          </a:prstGeom>
        </p:spPr>
      </p:pic>
      <p:sp>
        <p:nvSpPr>
          <p:cNvPr id="13" name="TextBox 12"/>
          <p:cNvSpPr txBox="1"/>
          <p:nvPr/>
        </p:nvSpPr>
        <p:spPr>
          <a:xfrm>
            <a:off x="906011" y="2961314"/>
            <a:ext cx="2575420" cy="276999"/>
          </a:xfrm>
          <a:prstGeom prst="rect">
            <a:avLst/>
          </a:prstGeom>
          <a:noFill/>
        </p:spPr>
        <p:txBody>
          <a:bodyPr wrap="square" rtlCol="0">
            <a:spAutoFit/>
          </a:bodyPr>
          <a:lstStyle/>
          <a:p>
            <a:r>
              <a:rPr lang="hr-HR" sz="1200" b="1" dirty="0">
                <a:latin typeface="Arial" panose="020B0604020202020204" pitchFamily="34" charset="0"/>
                <a:cs typeface="Arial" panose="020B0604020202020204" pitchFamily="34" charset="0"/>
              </a:rPr>
              <a:t>Slika 1. Makija </a:t>
            </a:r>
          </a:p>
        </p:txBody>
      </p:sp>
      <p:sp>
        <p:nvSpPr>
          <p:cNvPr id="14" name="TextBox 13"/>
          <p:cNvSpPr txBox="1"/>
          <p:nvPr/>
        </p:nvSpPr>
        <p:spPr>
          <a:xfrm>
            <a:off x="804451" y="5662569"/>
            <a:ext cx="2676980" cy="276999"/>
          </a:xfrm>
          <a:prstGeom prst="rect">
            <a:avLst/>
          </a:prstGeom>
          <a:noFill/>
        </p:spPr>
        <p:txBody>
          <a:bodyPr wrap="square" rtlCol="0">
            <a:spAutoFit/>
          </a:bodyPr>
          <a:lstStyle/>
          <a:p>
            <a:r>
              <a:rPr lang="hr-HR" sz="1200" b="1" dirty="0">
                <a:latin typeface="Arial" panose="020B0604020202020204" pitchFamily="34" charset="0"/>
                <a:cs typeface="Arial" panose="020B0604020202020204" pitchFamily="34" charset="0"/>
              </a:rPr>
              <a:t>Slika 2. Grožđe </a:t>
            </a:r>
          </a:p>
        </p:txBody>
      </p:sp>
      <p:sp>
        <p:nvSpPr>
          <p:cNvPr id="16" name="TextBox 15"/>
          <p:cNvSpPr txBox="1"/>
          <p:nvPr/>
        </p:nvSpPr>
        <p:spPr>
          <a:xfrm>
            <a:off x="6308520" y="1333850"/>
            <a:ext cx="1652631" cy="276999"/>
          </a:xfrm>
          <a:prstGeom prst="rect">
            <a:avLst/>
          </a:prstGeom>
          <a:noFill/>
        </p:spPr>
        <p:txBody>
          <a:bodyPr wrap="square" rtlCol="0">
            <a:spAutoFit/>
          </a:bodyPr>
          <a:lstStyle/>
          <a:p>
            <a:r>
              <a:rPr lang="hr-HR" sz="1200" b="1" dirty="0">
                <a:latin typeface="Arial" panose="020B0604020202020204" pitchFamily="34" charset="0"/>
                <a:cs typeface="Arial" panose="020B0604020202020204" pitchFamily="34" charset="0"/>
              </a:rPr>
              <a:t>Slika 3. Alepski bor</a:t>
            </a:r>
          </a:p>
        </p:txBody>
      </p:sp>
      <p:sp>
        <p:nvSpPr>
          <p:cNvPr id="17" name="TextBox 16"/>
          <p:cNvSpPr txBox="1"/>
          <p:nvPr/>
        </p:nvSpPr>
        <p:spPr>
          <a:xfrm>
            <a:off x="4160939" y="5796631"/>
            <a:ext cx="2494879" cy="276999"/>
          </a:xfrm>
          <a:prstGeom prst="rect">
            <a:avLst/>
          </a:prstGeom>
          <a:noFill/>
        </p:spPr>
        <p:txBody>
          <a:bodyPr wrap="square" rtlCol="0">
            <a:spAutoFit/>
          </a:bodyPr>
          <a:lstStyle/>
          <a:p>
            <a:pPr lvl="0"/>
            <a:r>
              <a:rPr lang="hr-HR" sz="1200" b="1" dirty="0">
                <a:solidFill>
                  <a:prstClr val="black"/>
                </a:solidFill>
                <a:latin typeface="Arial" panose="020B0604020202020204" pitchFamily="34" charset="0"/>
                <a:cs typeface="Arial" panose="020B0604020202020204" pitchFamily="34" charset="0"/>
              </a:rPr>
              <a:t>Slika 4. Ružmarin </a:t>
            </a:r>
          </a:p>
        </p:txBody>
      </p:sp>
      <p:sp>
        <p:nvSpPr>
          <p:cNvPr id="20" name="TextBox 19"/>
          <p:cNvSpPr txBox="1"/>
          <p:nvPr/>
        </p:nvSpPr>
        <p:spPr>
          <a:xfrm>
            <a:off x="10028682" y="5246813"/>
            <a:ext cx="1451295" cy="276999"/>
          </a:xfrm>
          <a:prstGeom prst="rect">
            <a:avLst/>
          </a:prstGeom>
          <a:noFill/>
        </p:spPr>
        <p:txBody>
          <a:bodyPr wrap="square" rtlCol="0">
            <a:spAutoFit/>
          </a:bodyPr>
          <a:lstStyle/>
          <a:p>
            <a:pPr lvl="0"/>
            <a:r>
              <a:rPr lang="hr-HR" sz="1200" b="1" dirty="0">
                <a:solidFill>
                  <a:prstClr val="black"/>
                </a:solidFill>
                <a:latin typeface="Arial" panose="020B0604020202020204" pitchFamily="34" charset="0"/>
                <a:cs typeface="Arial" panose="020B0604020202020204" pitchFamily="34" charset="0"/>
              </a:rPr>
              <a:t>Slika 5. Kesten</a:t>
            </a:r>
          </a:p>
        </p:txBody>
      </p:sp>
      <p:sp>
        <p:nvSpPr>
          <p:cNvPr id="23" name="TextBox 22"/>
          <p:cNvSpPr txBox="1"/>
          <p:nvPr/>
        </p:nvSpPr>
        <p:spPr>
          <a:xfrm>
            <a:off x="8229600" y="3565321"/>
            <a:ext cx="2449585" cy="276999"/>
          </a:xfrm>
          <a:prstGeom prst="rect">
            <a:avLst/>
          </a:prstGeom>
          <a:noFill/>
        </p:spPr>
        <p:txBody>
          <a:bodyPr wrap="square" rtlCol="0">
            <a:spAutoFit/>
          </a:bodyPr>
          <a:lstStyle/>
          <a:p>
            <a:pPr lvl="0"/>
            <a:r>
              <a:rPr lang="hr-HR" sz="1200" b="1" dirty="0">
                <a:solidFill>
                  <a:prstClr val="black"/>
                </a:solidFill>
                <a:latin typeface="Arial" panose="020B0604020202020204" pitchFamily="34" charset="0"/>
                <a:cs typeface="Arial" panose="020B0604020202020204" pitchFamily="34" charset="0"/>
              </a:rPr>
              <a:t>Slika 6. Maslina</a:t>
            </a:r>
          </a:p>
        </p:txBody>
      </p:sp>
    </p:spTree>
    <p:extLst>
      <p:ext uri="{BB962C8B-B14F-4D97-AF65-F5344CB8AC3E}">
        <p14:creationId xmlns:p14="http://schemas.microsoft.com/office/powerpoint/2010/main" val="390421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effectLst>
                  <a:outerShdw blurRad="38100" dist="38100" dir="2700000" algn="tl">
                    <a:srgbClr val="000000">
                      <a:alpha val="43137"/>
                    </a:srgbClr>
                  </a:outerShdw>
                </a:effectLst>
              </a:rPr>
              <a:t>TIPIČNE ŽIVOTINJE</a:t>
            </a:r>
          </a:p>
        </p:txBody>
      </p:sp>
      <p:sp>
        <p:nvSpPr>
          <p:cNvPr id="3" name="Content Placeholder 2"/>
          <p:cNvSpPr>
            <a:spLocks noGrp="1"/>
          </p:cNvSpPr>
          <p:nvPr>
            <p:ph idx="1"/>
          </p:nvPr>
        </p:nvSpPr>
        <p:spPr/>
        <p:txBody>
          <a:bodyPr/>
          <a:lstStyle/>
          <a:p>
            <a:r>
              <a:rPr lang="hr-HR" dirty="0">
                <a:effectLst>
                  <a:outerShdw blurRad="38100" dist="19050" dir="2700000" algn="tl">
                    <a:schemeClr val="dk1">
                      <a:alpha val="40000"/>
                    </a:schemeClr>
                  </a:outerShdw>
                </a:effectLst>
                <a:cs typeface="Arial" panose="020B0604020202020204" pitchFamily="34" charset="0"/>
              </a:rPr>
              <a:t>Osim biljaka u umjerenoj toploj klimi ima mnogo životinja kao što su: ovca, kuna, divlje svinje, jeleni, srne, ptice... Neke od tih životinja su zaštićene zbog prekomjernog lova. Ptice su nažalost malobrojne zbog: gubljenja staništa i zato što neke znaju pojesti otrovane kukce. Na području susjednog otoka Cresa i Krka obitavaju bjeloglavi supovi. Oni su prirodni čistači okoliša, jer se hrane strvinama. U moru žive ribe, a najpoznatiji morski sisavac je „Dobri dupin</a:t>
            </a:r>
            <a:r>
              <a:rPr lang="hr-HR" dirty="0">
                <a:effectLst>
                  <a:outerShdw blurRad="38100" dist="19050" dir="2700000" algn="tl">
                    <a:schemeClr val="dk1">
                      <a:alpha val="40000"/>
                    </a:schemeClr>
                  </a:outerShdw>
                </a:effectLst>
              </a:rPr>
              <a:t>”</a:t>
            </a:r>
            <a:endParaRPr lang="hr-HR" dirty="0"/>
          </a:p>
        </p:txBody>
      </p:sp>
    </p:spTree>
    <p:extLst>
      <p:ext uri="{BB962C8B-B14F-4D97-AF65-F5344CB8AC3E}">
        <p14:creationId xmlns:p14="http://schemas.microsoft.com/office/powerpoint/2010/main" val="3728943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983" y="674615"/>
            <a:ext cx="3082488" cy="23118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571" y="674615"/>
            <a:ext cx="3045471" cy="229019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4493" y="3944799"/>
            <a:ext cx="3048000" cy="22479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5042" y="3713967"/>
            <a:ext cx="3401455" cy="244128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123" y="3562573"/>
            <a:ext cx="2440497" cy="2440497"/>
          </a:xfrm>
          <a:prstGeom prst="rect">
            <a:avLst/>
          </a:prstGeom>
        </p:spPr>
      </p:pic>
      <p:sp>
        <p:nvSpPr>
          <p:cNvPr id="17" name="TextBox 16"/>
          <p:cNvSpPr txBox="1"/>
          <p:nvPr/>
        </p:nvSpPr>
        <p:spPr>
          <a:xfrm>
            <a:off x="2332139" y="3084272"/>
            <a:ext cx="2092354" cy="276999"/>
          </a:xfrm>
          <a:prstGeom prst="rect">
            <a:avLst/>
          </a:prstGeom>
          <a:noFill/>
        </p:spPr>
        <p:txBody>
          <a:bodyPr wrap="square" rtlCol="0">
            <a:spAutoFit/>
          </a:bodyPr>
          <a:lstStyle/>
          <a:p>
            <a:r>
              <a:rPr lang="hr-HR" sz="1200" b="1" dirty="0">
                <a:latin typeface="Arial" panose="020B0604020202020204" pitchFamily="34" charset="0"/>
                <a:cs typeface="Arial" panose="020B0604020202020204" pitchFamily="34" charset="0"/>
              </a:rPr>
              <a:t>Slika 1. Jelen</a:t>
            </a:r>
          </a:p>
        </p:txBody>
      </p:sp>
      <p:sp>
        <p:nvSpPr>
          <p:cNvPr id="19" name="TextBox 18"/>
          <p:cNvSpPr txBox="1"/>
          <p:nvPr/>
        </p:nvSpPr>
        <p:spPr>
          <a:xfrm>
            <a:off x="3032621" y="3713967"/>
            <a:ext cx="1119930" cy="646331"/>
          </a:xfrm>
          <a:prstGeom prst="rect">
            <a:avLst/>
          </a:prstGeom>
          <a:noFill/>
        </p:spPr>
        <p:txBody>
          <a:bodyPr wrap="square" rtlCol="0">
            <a:spAutoFit/>
          </a:bodyPr>
          <a:lstStyle/>
          <a:p>
            <a:pPr lvl="0"/>
            <a:r>
              <a:rPr lang="hr-HR" sz="1200" b="1" dirty="0">
                <a:solidFill>
                  <a:prstClr val="black"/>
                </a:solidFill>
                <a:latin typeface="Arial" panose="020B0604020202020204" pitchFamily="34" charset="0"/>
                <a:cs typeface="Arial" panose="020B0604020202020204" pitchFamily="34" charset="0"/>
              </a:rPr>
              <a:t>Slika 2. Bjeloglavi sup</a:t>
            </a:r>
          </a:p>
        </p:txBody>
      </p:sp>
      <p:sp>
        <p:nvSpPr>
          <p:cNvPr id="21" name="TextBox 20"/>
          <p:cNvSpPr txBox="1"/>
          <p:nvPr/>
        </p:nvSpPr>
        <p:spPr>
          <a:xfrm>
            <a:off x="4739780" y="3456264"/>
            <a:ext cx="2457974" cy="276999"/>
          </a:xfrm>
          <a:prstGeom prst="rect">
            <a:avLst/>
          </a:prstGeom>
          <a:noFill/>
        </p:spPr>
        <p:txBody>
          <a:bodyPr wrap="square" rtlCol="0">
            <a:spAutoFit/>
          </a:bodyPr>
          <a:lstStyle/>
          <a:p>
            <a:pPr lvl="0"/>
            <a:r>
              <a:rPr lang="hr-HR" sz="1200" b="1" dirty="0">
                <a:solidFill>
                  <a:prstClr val="black"/>
                </a:solidFill>
                <a:latin typeface="Arial" panose="020B0604020202020204" pitchFamily="34" charset="0"/>
                <a:cs typeface="Arial" panose="020B0604020202020204" pitchFamily="34" charset="0"/>
              </a:rPr>
              <a:t>    Slika 3. Dobri dupin</a:t>
            </a:r>
          </a:p>
        </p:txBody>
      </p:sp>
      <p:sp>
        <p:nvSpPr>
          <p:cNvPr id="22" name="TextBox 21"/>
          <p:cNvSpPr txBox="1"/>
          <p:nvPr/>
        </p:nvSpPr>
        <p:spPr>
          <a:xfrm>
            <a:off x="6267275" y="3073497"/>
            <a:ext cx="3154260" cy="276999"/>
          </a:xfrm>
          <a:prstGeom prst="rect">
            <a:avLst/>
          </a:prstGeom>
          <a:noFill/>
        </p:spPr>
        <p:txBody>
          <a:bodyPr wrap="square" rtlCol="0">
            <a:spAutoFit/>
          </a:bodyPr>
          <a:lstStyle/>
          <a:p>
            <a:pPr lvl="0"/>
            <a:r>
              <a:rPr lang="hr-HR" sz="1200" b="1" dirty="0">
                <a:solidFill>
                  <a:prstClr val="black"/>
                </a:solidFill>
                <a:latin typeface="Arial" panose="020B0604020202020204" pitchFamily="34" charset="0"/>
                <a:cs typeface="Arial" panose="020B0604020202020204" pitchFamily="34" charset="0"/>
              </a:rPr>
              <a:t>Slika 4. Divlja svinja</a:t>
            </a:r>
          </a:p>
        </p:txBody>
      </p:sp>
      <p:sp>
        <p:nvSpPr>
          <p:cNvPr id="23" name="TextBox 22"/>
          <p:cNvSpPr txBox="1"/>
          <p:nvPr/>
        </p:nvSpPr>
        <p:spPr>
          <a:xfrm>
            <a:off x="8363824" y="3361271"/>
            <a:ext cx="2776756" cy="276999"/>
          </a:xfrm>
          <a:prstGeom prst="rect">
            <a:avLst/>
          </a:prstGeom>
          <a:noFill/>
        </p:spPr>
        <p:txBody>
          <a:bodyPr wrap="square" rtlCol="0">
            <a:spAutoFit/>
          </a:bodyPr>
          <a:lstStyle/>
          <a:p>
            <a:pPr lvl="0"/>
            <a:r>
              <a:rPr lang="hr-HR" sz="1200" dirty="0">
                <a:solidFill>
                  <a:prstClr val="black"/>
                </a:solidFill>
                <a:latin typeface="Arial" panose="020B0604020202020204" pitchFamily="34" charset="0"/>
                <a:cs typeface="Arial" panose="020B0604020202020204" pitchFamily="34" charset="0"/>
              </a:rPr>
              <a:t>             </a:t>
            </a:r>
            <a:r>
              <a:rPr lang="hr-HR" sz="1200" b="1" dirty="0">
                <a:solidFill>
                  <a:prstClr val="black"/>
                </a:solidFill>
                <a:latin typeface="Arial" panose="020B0604020202020204" pitchFamily="34" charset="0"/>
                <a:cs typeface="Arial" panose="020B0604020202020204" pitchFamily="34" charset="0"/>
              </a:rPr>
              <a:t>Slika 5. Ovca</a:t>
            </a:r>
          </a:p>
        </p:txBody>
      </p:sp>
    </p:spTree>
    <p:extLst>
      <p:ext uri="{BB962C8B-B14F-4D97-AF65-F5344CB8AC3E}">
        <p14:creationId xmlns:p14="http://schemas.microsoft.com/office/powerpoint/2010/main" val="92871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effectLst>
                  <a:outerShdw blurRad="38100" dist="38100" dir="2700000" algn="tl">
                    <a:srgbClr val="000000">
                      <a:alpha val="43137"/>
                    </a:srgbClr>
                  </a:outerShdw>
                </a:effectLst>
              </a:rPr>
              <a:t>ISKORIŠTAVANJE ŠUMA</a:t>
            </a:r>
          </a:p>
        </p:txBody>
      </p:sp>
      <p:sp>
        <p:nvSpPr>
          <p:cNvPr id="3" name="Content Placeholder 2"/>
          <p:cNvSpPr>
            <a:spLocks noGrp="1"/>
          </p:cNvSpPr>
          <p:nvPr>
            <p:ph idx="1"/>
          </p:nvPr>
        </p:nvSpPr>
        <p:spPr>
          <a:xfrm>
            <a:off x="934675" y="2405930"/>
            <a:ext cx="9601196" cy="3318936"/>
          </a:xfrm>
        </p:spPr>
        <p:txBody>
          <a:bodyPr>
            <a:normAutofit/>
          </a:bodyPr>
          <a:lstStyle/>
          <a:p>
            <a:r>
              <a:rPr lang="hr-HR" dirty="0">
                <a:effectLst>
                  <a:outerShdw blurRad="38100" dist="19050" dir="2700000" algn="tl">
                    <a:schemeClr val="dk1">
                      <a:alpha val="40000"/>
                    </a:schemeClr>
                  </a:outerShdw>
                </a:effectLst>
              </a:rPr>
              <a:t>Životinje gube staništa zbog krčenja šuma. Ljudi krče šume zbog: naseljavanja, drva koriste za namještaj i ogrjev i zbog obradivog tla. Mi mislimo da je to dobro u umjerenim  količinama.</a:t>
            </a:r>
          </a:p>
          <a:p>
            <a:r>
              <a:rPr lang="hr-HR" dirty="0">
                <a:effectLst>
                  <a:outerShdw blurRad="38100" dist="19050" dir="2700000" algn="tl">
                    <a:schemeClr val="dk1">
                      <a:alpha val="40000"/>
                    </a:schemeClr>
                  </a:outerShdw>
                </a:effectLst>
              </a:rPr>
              <a:t>Raznim djelovanjem čovjeka u kontroliranim i nekontroliranim uvjetima, dolazi do promjene staništa mnogih biljnih i životinjskih vrsta.</a:t>
            </a:r>
          </a:p>
          <a:p>
            <a:r>
              <a:rPr lang="hr-HR" dirty="0">
                <a:effectLst>
                  <a:outerShdw blurRad="38100" dist="19050" dir="2700000" algn="tl">
                    <a:schemeClr val="dk1">
                      <a:alpha val="40000"/>
                    </a:schemeClr>
                  </a:outerShdw>
                </a:effectLst>
              </a:rPr>
              <a:t>Gusta naseljenost također pridonosi uništavanju šuma. </a:t>
            </a:r>
            <a:endParaRPr lang="hr-HR" dirty="0"/>
          </a:p>
        </p:txBody>
      </p:sp>
    </p:spTree>
    <p:extLst>
      <p:ext uri="{BB962C8B-B14F-4D97-AF65-F5344CB8AC3E}">
        <p14:creationId xmlns:p14="http://schemas.microsoft.com/office/powerpoint/2010/main" val="10162646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16148804</TotalTime>
  <Words>518</Words>
  <Application>Microsoft Office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Garamond</vt:lpstr>
      <vt:lpstr>Times New Roman</vt:lpstr>
      <vt:lpstr>Organic</vt:lpstr>
      <vt:lpstr> </vt:lpstr>
      <vt:lpstr>KLIMA</vt:lpstr>
      <vt:lpstr>VRSTE  UMJERENIH KLIMA</vt:lpstr>
      <vt:lpstr>KAKVA JE KLIMA U UNUTRAŠNJOSTI, A KAKVA NA OBALI?</vt:lpstr>
      <vt:lpstr>TIPIČNA VEGETACIJA</vt:lpstr>
      <vt:lpstr>PowerPoint Presentation</vt:lpstr>
      <vt:lpstr>TIPIČNE ŽIVOTINJE</vt:lpstr>
      <vt:lpstr>PowerPoint Presentation</vt:lpstr>
      <vt:lpstr>ISKORIŠTAVANJE ŠUMA</vt:lpstr>
      <vt:lpstr>PowerPoint Presentation</vt:lpstr>
      <vt:lpstr> ZAKLJUČAK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Djeca</dc:creator>
  <cp:lastModifiedBy>Djeca</cp:lastModifiedBy>
  <cp:revision>43</cp:revision>
  <dcterms:created xsi:type="dcterms:W3CDTF">2017-05-04T18:42:20Z</dcterms:created>
  <dcterms:modified xsi:type="dcterms:W3CDTF">2017-05-09T14:09:47Z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